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embeddedFontLst>
    <p:embeddedFont>
      <p:font typeface="Open Sans SemiBold"/>
      <p:regular r:id="rId45"/>
      <p:bold r:id="rId46"/>
      <p:italic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3" roundtripDataSignature="AMtx7mhF094LnOGVKxH6QQ4NEFV0N20i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804AE5-B2D0-4B4E-A522-7C206725C0F2}">
  <a:tblStyle styleId="{4D804AE5-B2D0-4B4E-A522-7C206725C0F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OpenSansSemiBold-bold.fntdata"/><Relationship Id="rId45" Type="http://schemas.openxmlformats.org/officeDocument/2006/relationships/font" Target="fonts/OpenSans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SemiBold-boldItalic.fntdata"/><Relationship Id="rId47" Type="http://schemas.openxmlformats.org/officeDocument/2006/relationships/font" Target="fonts/OpenSansSemiBold-italic.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3" Type="http://customschemas.google.com/relationships/presentationmetadata" Target="meta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D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694963bf3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c694963bf3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gc694963bf3_0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694963bf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c694963bf3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gc694963bf3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694963bf3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c694963bf3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c694963bf3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694963bf3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c694963bf3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c694963bf3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694963bf3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c694963bf3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c694963bf3_0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694963bf3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c694963bf3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c694963bf3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694963bf3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c694963bf3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c694963bf3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694963bf3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c694963bf3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c694963bf3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694963bf3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c694963bf3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c694963bf3_0_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694963bf3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c694963bf3_0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c694963bf3_0_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694963bf3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c694963bf3_0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c694963bf3_0_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694963bf3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c694963bf3_0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c694963bf3_0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694963bf3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c694963bf3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c694963bf3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69333e776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c69333e776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c69333e776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69333e77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c69333e776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c69333e776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69333e77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c69333e776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c69333e776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69333e776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c69333e776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c69333e776_0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69333e776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c69333e776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c69333e776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69333e776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c69333e776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c69333e776_0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69333e77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c69333e776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c69333e776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de-DE" sz="1200">
                <a:solidFill>
                  <a:schemeClr val="dk1"/>
                </a:solidFill>
                <a:latin typeface="Calibri"/>
                <a:ea typeface="Calibri"/>
                <a:cs typeface="Calibri"/>
                <a:sym typeface="Calibri"/>
              </a:rPr>
              <a:t>One of the challenges in any human computation system is finding a way to motivate people to participate. This is eased somewhat by the fact that most human computation systems rely on networks of unrelated people with connected computers in their homes or workplaces. They need not go anywhere or do anything too far out of their ordinary lives to participate. Even so, since the computations frequently involve small unit tasks that do not directly benefit the contributors, they will only participate if they have a motivation—a reason why doing the tasks is more beneficial to them than not doing them. Unlike a traditional job, which almost always pays with money, human computation workers may be motivated by a number of factors. Still, some workers are paid, so we start there</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116" name="Google Shape;11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D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69333e776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c69333e776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gc69333e776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69333e776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c69333e776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c69333e776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69333e776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c69333e776_0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c69333e776_0_1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69333e776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c69333e776_0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c69333e776_0_1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69333e776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c69333e776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c69333e776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c69333e776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c69333e776_0_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c69333e776_0_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69333e776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c69333e776_0_2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c69333e776_0_2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69333e776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c69333e776_0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c69333e776_0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69333e776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c69333e776_0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c69333e776_0_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69333e776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c69333e776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c69333e776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694963bf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c694963bf3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gc694963bf3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694963bf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c694963bf3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c694963bf3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694963bf3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c694963bf3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c694963bf3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694963bf3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c694963bf3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c694963bf3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694963bf3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c694963bf3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c694963bf3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694963bf3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c694963bf3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c694963bf3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type="title">
  <p:cSld name="TITLE">
    <p:spTree>
      <p:nvGrpSpPr>
        <p:cNvPr id="17" name="Shape 17"/>
        <p:cNvGrpSpPr/>
        <p:nvPr/>
      </p:nvGrpSpPr>
      <p:grpSpPr>
        <a:xfrm>
          <a:off x="0" y="0"/>
          <a:ext cx="0" cy="0"/>
          <a:chOff x="0" y="0"/>
          <a:chExt cx="0" cy="0"/>
        </a:xfrm>
      </p:grpSpPr>
      <p:sp>
        <p:nvSpPr>
          <p:cNvPr id="18" name="Google Shape;18;p53"/>
          <p:cNvSpPr txBox="1"/>
          <p:nvPr>
            <p:ph type="ctrTitle"/>
          </p:nvPr>
        </p:nvSpPr>
        <p:spPr>
          <a:xfrm>
            <a:off x="441132" y="1915893"/>
            <a:ext cx="6030168" cy="286731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2"/>
              </a:buClr>
              <a:buSzPts val="6000"/>
              <a:buFont typeface="Open Sans"/>
              <a:buNone/>
              <a:defRPr sz="6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3"/>
          <p:cNvSpPr txBox="1"/>
          <p:nvPr>
            <p:ph idx="1" type="subTitle"/>
          </p:nvPr>
        </p:nvSpPr>
        <p:spPr>
          <a:xfrm>
            <a:off x="441132" y="4928747"/>
            <a:ext cx="6030168" cy="9426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53"/>
          <p:cNvSpPr/>
          <p:nvPr/>
        </p:nvSpPr>
        <p:spPr>
          <a:xfrm>
            <a:off x="441132" y="802307"/>
            <a:ext cx="4917678" cy="9969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500"/>
              <a:buFont typeface="Open Sans SemiBold"/>
              <a:buNone/>
            </a:pPr>
            <a:r>
              <a:rPr b="0" i="0" lang="de-DE" sz="2500" u="none" cap="none" strike="noStrike">
                <a:solidFill>
                  <a:schemeClr val="dk1"/>
                </a:solidFill>
                <a:latin typeface="Open Sans SemiBold"/>
                <a:ea typeface="Open Sans SemiBold"/>
                <a:cs typeface="Open Sans SemiBold"/>
                <a:sym typeface="Open Sans SemiBold"/>
              </a:rPr>
              <a:t>NETS 213: CROWDSOURCING </a:t>
            </a:r>
            <a:br>
              <a:rPr b="0" i="0" lang="de-DE" sz="2500" u="none" cap="none" strike="noStrike">
                <a:solidFill>
                  <a:schemeClr val="dk1"/>
                </a:solidFill>
                <a:latin typeface="Open Sans SemiBold"/>
                <a:ea typeface="Open Sans SemiBold"/>
                <a:cs typeface="Open Sans SemiBold"/>
                <a:sym typeface="Open Sans SemiBold"/>
              </a:rPr>
            </a:br>
            <a:r>
              <a:rPr b="0" i="0" lang="de-DE" sz="2500" u="none" cap="none" strike="noStrike">
                <a:solidFill>
                  <a:schemeClr val="dk1"/>
                </a:solidFill>
                <a:latin typeface="Open Sans SemiBold"/>
                <a:ea typeface="Open Sans SemiBold"/>
                <a:cs typeface="Open Sans SemiBold"/>
                <a:sym typeface="Open Sans SemiBold"/>
              </a:rPr>
              <a:t>AND HUMAN COMPUTATION</a:t>
            </a:r>
            <a:endParaRPr b="0" i="0" sz="1400" u="none" cap="none" strike="noStrike">
              <a:solidFill>
                <a:srgbClr val="000000"/>
              </a:solidFill>
              <a:latin typeface="Arial"/>
              <a:ea typeface="Arial"/>
              <a:cs typeface="Arial"/>
              <a:sym typeface="Arial"/>
            </a:endParaRPr>
          </a:p>
        </p:txBody>
      </p:sp>
      <p:sp>
        <p:nvSpPr>
          <p:cNvPr id="21" name="Google Shape;21;p53"/>
          <p:cNvSpPr/>
          <p:nvPr/>
        </p:nvSpPr>
        <p:spPr>
          <a:xfrm>
            <a:off x="-12167" y="5927321"/>
            <a:ext cx="12204167" cy="942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 name="Google Shape;22;p53"/>
          <p:cNvPicPr preferRelativeResize="0"/>
          <p:nvPr/>
        </p:nvPicPr>
        <p:blipFill rotWithShape="1">
          <a:blip r:embed="rId2">
            <a:alphaModFix/>
          </a:blip>
          <a:srcRect b="0" l="0" r="-12319" t="0"/>
          <a:stretch/>
        </p:blipFill>
        <p:spPr>
          <a:xfrm>
            <a:off x="218075" y="6016887"/>
            <a:ext cx="2244059" cy="695625"/>
          </a:xfrm>
          <a:prstGeom prst="rect">
            <a:avLst/>
          </a:prstGeom>
          <a:noFill/>
          <a:ln>
            <a:noFill/>
          </a:ln>
          <a:effectLst>
            <a:outerShdw blurRad="127000" rotWithShape="0" algn="bl" dist="28575">
              <a:schemeClr val="dk2">
                <a:alpha val="85490"/>
              </a:schemeClr>
            </a:outerShdw>
          </a:effectLst>
        </p:spPr>
      </p:pic>
      <p:pic>
        <p:nvPicPr>
          <p:cNvPr id="23" name="Google Shape;23;p53"/>
          <p:cNvPicPr preferRelativeResize="0"/>
          <p:nvPr/>
        </p:nvPicPr>
        <p:blipFill rotWithShape="1">
          <a:blip r:embed="rId3">
            <a:alphaModFix/>
          </a:blip>
          <a:srcRect b="0" l="0" r="0" t="0"/>
          <a:stretch/>
        </p:blipFill>
        <p:spPr>
          <a:xfrm>
            <a:off x="6498040" y="-11709"/>
            <a:ext cx="5693960" cy="59390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Überschrift" type="objTx">
  <p:cSld name="OBJECT_WITH_CAPTION_TEXT">
    <p:spTree>
      <p:nvGrpSpPr>
        <p:cNvPr id="75" name="Shape 75"/>
        <p:cNvGrpSpPr/>
        <p:nvPr/>
      </p:nvGrpSpPr>
      <p:grpSpPr>
        <a:xfrm>
          <a:off x="0" y="0"/>
          <a:ext cx="0" cy="0"/>
          <a:chOff x="0" y="0"/>
          <a:chExt cx="0" cy="0"/>
        </a:xfrm>
      </p:grpSpPr>
      <p:sp>
        <p:nvSpPr>
          <p:cNvPr id="76" name="Google Shape;76;p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3200"/>
              <a:buNone/>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8" name="Google Shape;78;p6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62"/>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2"/>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sp>
        <p:nvSpPr>
          <p:cNvPr id="81" name="Google Shape;81;p62"/>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mit Überschrift" type="picTx">
  <p:cSld name="PICTURE_WITH_CAPTION_TEXT">
    <p:spTree>
      <p:nvGrpSpPr>
        <p:cNvPr id="82" name="Shape 82"/>
        <p:cNvGrpSpPr/>
        <p:nvPr/>
      </p:nvGrpSpPr>
      <p:grpSpPr>
        <a:xfrm>
          <a:off x="0" y="0"/>
          <a:ext cx="0" cy="0"/>
          <a:chOff x="0" y="0"/>
          <a:chExt cx="0" cy="0"/>
        </a:xfrm>
      </p:grpSpPr>
      <p:sp>
        <p:nvSpPr>
          <p:cNvPr id="83" name="Google Shape;83;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6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Open Sans"/>
                <a:ea typeface="Open Sans"/>
                <a:cs typeface="Open Sans"/>
                <a:sym typeface="Open San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Open Sans"/>
                <a:ea typeface="Open Sans"/>
                <a:cs typeface="Open Sans"/>
                <a:sym typeface="Open San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Open Sans"/>
                <a:ea typeface="Open Sans"/>
                <a:cs typeface="Open Sans"/>
                <a:sym typeface="Open San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9pPr>
          </a:lstStyle>
          <a:p/>
        </p:txBody>
      </p:sp>
      <p:sp>
        <p:nvSpPr>
          <p:cNvPr id="85" name="Google Shape;85;p6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 name="Google Shape;86;p63"/>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63"/>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sp>
        <p:nvSpPr>
          <p:cNvPr id="88" name="Google Shape;88;p63"/>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vertikaler Text" type="vertTx">
  <p:cSld name="VERTICAL_TEXT">
    <p:spTree>
      <p:nvGrpSpPr>
        <p:cNvPr id="89" name="Shape 89"/>
        <p:cNvGrpSpPr/>
        <p:nvPr/>
      </p:nvGrpSpPr>
      <p:grpSpPr>
        <a:xfrm>
          <a:off x="0" y="0"/>
          <a:ext cx="0" cy="0"/>
          <a:chOff x="0" y="0"/>
          <a:chExt cx="0" cy="0"/>
        </a:xfrm>
      </p:grpSpPr>
      <p:sp>
        <p:nvSpPr>
          <p:cNvPr id="90" name="Google Shape;90;p64"/>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64"/>
          <p:cNvSpPr txBox="1"/>
          <p:nvPr>
            <p:ph idx="1" type="body"/>
          </p:nvPr>
        </p:nvSpPr>
        <p:spPr>
          <a:xfrm rot="5400000">
            <a:off x="3260555" y="-1512335"/>
            <a:ext cx="4793836" cy="10515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64"/>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64"/>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sp>
        <p:nvSpPr>
          <p:cNvPr id="94" name="Google Shape;94;p64"/>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kaler Titel und Text" type="vertTitleAndTx">
  <p:cSld name="VERTICAL_TITLE_AND_VERTICAL_TEXT">
    <p:spTree>
      <p:nvGrpSpPr>
        <p:cNvPr id="95" name="Shape 95"/>
        <p:cNvGrpSpPr/>
        <p:nvPr/>
      </p:nvGrpSpPr>
      <p:grpSpPr>
        <a:xfrm>
          <a:off x="0" y="0"/>
          <a:ext cx="0" cy="0"/>
          <a:chOff x="0" y="0"/>
          <a:chExt cx="0" cy="0"/>
        </a:xfrm>
      </p:grpSpPr>
      <p:sp>
        <p:nvSpPr>
          <p:cNvPr id="96" name="Google Shape;96;p6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6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65"/>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65"/>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sp>
        <p:nvSpPr>
          <p:cNvPr id="100" name="Google Shape;100;p65"/>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24" name="Shape 24"/>
        <p:cNvGrpSpPr/>
        <p:nvPr/>
      </p:nvGrpSpPr>
      <p:grpSpPr>
        <a:xfrm>
          <a:off x="0" y="0"/>
          <a:ext cx="0" cy="0"/>
          <a:chOff x="0" y="0"/>
          <a:chExt cx="0" cy="0"/>
        </a:xfrm>
      </p:grpSpPr>
      <p:sp>
        <p:nvSpPr>
          <p:cNvPr id="25" name="Google Shape;25;p54"/>
          <p:cNvSpPr txBox="1"/>
          <p:nvPr>
            <p:ph type="title"/>
          </p:nvPr>
        </p:nvSpPr>
        <p:spPr>
          <a:xfrm>
            <a:off x="399674" y="365125"/>
            <a:ext cx="10515600" cy="7720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4"/>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54"/>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4"/>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sp>
        <p:nvSpPr>
          <p:cNvPr id="29" name="Google Shape;29;p54"/>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0" name="Shape 30"/>
        <p:cNvGrpSpPr/>
        <p:nvPr/>
      </p:nvGrpSpPr>
      <p:grpSpPr>
        <a:xfrm>
          <a:off x="0" y="0"/>
          <a:ext cx="0" cy="0"/>
          <a:chOff x="0" y="0"/>
          <a:chExt cx="0" cy="0"/>
        </a:xfrm>
      </p:grpSpPr>
      <p:sp>
        <p:nvSpPr>
          <p:cNvPr id="31" name="Google Shape;31;p55"/>
          <p:cNvSpPr txBox="1"/>
          <p:nvPr>
            <p:ph type="title"/>
          </p:nvPr>
        </p:nvSpPr>
        <p:spPr>
          <a:xfrm>
            <a:off x="399674" y="365125"/>
            <a:ext cx="10515600" cy="7720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5"/>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5"/>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5"/>
          <p:cNvSpPr txBox="1"/>
          <p:nvPr>
            <p:ph idx="12" type="sldNum"/>
          </p:nvPr>
        </p:nvSpPr>
        <p:spPr>
          <a:xfrm>
            <a:off x="9394925" y="6477624"/>
            <a:ext cx="1643621"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sp>
        <p:nvSpPr>
          <p:cNvPr id="35" name="Google Shape;35;p55"/>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5"/>
          <p:cNvSpPr/>
          <p:nvPr/>
        </p:nvSpPr>
        <p:spPr>
          <a:xfrm>
            <a:off x="11038546" y="15251"/>
            <a:ext cx="1182811" cy="6858000"/>
          </a:xfrm>
          <a:prstGeom prst="rect">
            <a:avLst/>
          </a:prstGeom>
          <a:solidFill>
            <a:srgbClr val="FFFFFF"/>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nitts-&#10;überschrift" type="secHead">
  <p:cSld name="SECTION_HEADER">
    <p:spTree>
      <p:nvGrpSpPr>
        <p:cNvPr id="37" name="Shape 37"/>
        <p:cNvGrpSpPr/>
        <p:nvPr/>
      </p:nvGrpSpPr>
      <p:grpSpPr>
        <a:xfrm>
          <a:off x="0" y="0"/>
          <a:ext cx="0" cy="0"/>
          <a:chOff x="0" y="0"/>
          <a:chExt cx="0" cy="0"/>
        </a:xfrm>
      </p:grpSpPr>
      <p:sp>
        <p:nvSpPr>
          <p:cNvPr id="38" name="Google Shape;38;p56"/>
          <p:cNvSpPr txBox="1"/>
          <p:nvPr>
            <p:ph type="title"/>
          </p:nvPr>
        </p:nvSpPr>
        <p:spPr>
          <a:xfrm>
            <a:off x="831850" y="1709738"/>
            <a:ext cx="1014095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6"/>
          <p:cNvSpPr txBox="1"/>
          <p:nvPr>
            <p:ph idx="1" type="body"/>
          </p:nvPr>
        </p:nvSpPr>
        <p:spPr>
          <a:xfrm>
            <a:off x="831850" y="4589463"/>
            <a:ext cx="1014095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F8C8B"/>
              </a:buClr>
              <a:buSzPts val="2400"/>
              <a:buNone/>
              <a:defRPr sz="2400">
                <a:solidFill>
                  <a:srgbClr val="8F8C8B"/>
                </a:solidFill>
              </a:defRPr>
            </a:lvl1pPr>
            <a:lvl2pPr indent="-228600" lvl="1" marL="914400" algn="l">
              <a:lnSpc>
                <a:spcPct val="90000"/>
              </a:lnSpc>
              <a:spcBef>
                <a:spcPts val="500"/>
              </a:spcBef>
              <a:spcAft>
                <a:spcPts val="0"/>
              </a:spcAft>
              <a:buClr>
                <a:srgbClr val="8F8C8B"/>
              </a:buClr>
              <a:buSzPts val="2000"/>
              <a:buNone/>
              <a:defRPr sz="2000">
                <a:solidFill>
                  <a:srgbClr val="8F8C8B"/>
                </a:solidFill>
              </a:defRPr>
            </a:lvl2pPr>
            <a:lvl3pPr indent="-228600" lvl="2" marL="1371600" algn="l">
              <a:lnSpc>
                <a:spcPct val="90000"/>
              </a:lnSpc>
              <a:spcBef>
                <a:spcPts val="500"/>
              </a:spcBef>
              <a:spcAft>
                <a:spcPts val="0"/>
              </a:spcAft>
              <a:buClr>
                <a:srgbClr val="8F8C8B"/>
              </a:buClr>
              <a:buSzPts val="1800"/>
              <a:buNone/>
              <a:defRPr sz="1800">
                <a:solidFill>
                  <a:srgbClr val="8F8C8B"/>
                </a:solidFill>
              </a:defRPr>
            </a:lvl3pPr>
            <a:lvl4pPr indent="-228600" lvl="3" marL="1828800" algn="l">
              <a:lnSpc>
                <a:spcPct val="90000"/>
              </a:lnSpc>
              <a:spcBef>
                <a:spcPts val="500"/>
              </a:spcBef>
              <a:spcAft>
                <a:spcPts val="0"/>
              </a:spcAft>
              <a:buClr>
                <a:srgbClr val="8F8C8B"/>
              </a:buClr>
              <a:buSzPts val="1600"/>
              <a:buNone/>
              <a:defRPr sz="1600">
                <a:solidFill>
                  <a:srgbClr val="8F8C8B"/>
                </a:solidFill>
              </a:defRPr>
            </a:lvl4pPr>
            <a:lvl5pPr indent="-228600" lvl="4" marL="2286000" algn="l">
              <a:lnSpc>
                <a:spcPct val="90000"/>
              </a:lnSpc>
              <a:spcBef>
                <a:spcPts val="500"/>
              </a:spcBef>
              <a:spcAft>
                <a:spcPts val="0"/>
              </a:spcAft>
              <a:buClr>
                <a:srgbClr val="8F8C8B"/>
              </a:buClr>
              <a:buSzPts val="1600"/>
              <a:buNone/>
              <a:defRPr sz="1600">
                <a:solidFill>
                  <a:srgbClr val="8F8C8B"/>
                </a:solidFill>
              </a:defRPr>
            </a:lvl5pPr>
            <a:lvl6pPr indent="-228600" lvl="5" marL="2743200" algn="l">
              <a:lnSpc>
                <a:spcPct val="90000"/>
              </a:lnSpc>
              <a:spcBef>
                <a:spcPts val="500"/>
              </a:spcBef>
              <a:spcAft>
                <a:spcPts val="0"/>
              </a:spcAft>
              <a:buClr>
                <a:srgbClr val="8F8C8B"/>
              </a:buClr>
              <a:buSzPts val="1600"/>
              <a:buNone/>
              <a:defRPr sz="1600">
                <a:solidFill>
                  <a:srgbClr val="8F8C8B"/>
                </a:solidFill>
              </a:defRPr>
            </a:lvl6pPr>
            <a:lvl7pPr indent="-228600" lvl="6" marL="3200400" algn="l">
              <a:lnSpc>
                <a:spcPct val="90000"/>
              </a:lnSpc>
              <a:spcBef>
                <a:spcPts val="500"/>
              </a:spcBef>
              <a:spcAft>
                <a:spcPts val="0"/>
              </a:spcAft>
              <a:buClr>
                <a:srgbClr val="8F8C8B"/>
              </a:buClr>
              <a:buSzPts val="1600"/>
              <a:buNone/>
              <a:defRPr sz="1600">
                <a:solidFill>
                  <a:srgbClr val="8F8C8B"/>
                </a:solidFill>
              </a:defRPr>
            </a:lvl7pPr>
            <a:lvl8pPr indent="-228600" lvl="7" marL="3657600" algn="l">
              <a:lnSpc>
                <a:spcPct val="90000"/>
              </a:lnSpc>
              <a:spcBef>
                <a:spcPts val="500"/>
              </a:spcBef>
              <a:spcAft>
                <a:spcPts val="0"/>
              </a:spcAft>
              <a:buClr>
                <a:srgbClr val="8F8C8B"/>
              </a:buClr>
              <a:buSzPts val="1600"/>
              <a:buNone/>
              <a:defRPr sz="1600">
                <a:solidFill>
                  <a:srgbClr val="8F8C8B"/>
                </a:solidFill>
              </a:defRPr>
            </a:lvl8pPr>
            <a:lvl9pPr indent="-228600" lvl="8" marL="4114800" algn="l">
              <a:lnSpc>
                <a:spcPct val="90000"/>
              </a:lnSpc>
              <a:spcBef>
                <a:spcPts val="500"/>
              </a:spcBef>
              <a:spcAft>
                <a:spcPts val="0"/>
              </a:spcAft>
              <a:buClr>
                <a:srgbClr val="8F8C8B"/>
              </a:buClr>
              <a:buSzPts val="1600"/>
              <a:buNone/>
              <a:defRPr sz="1600">
                <a:solidFill>
                  <a:srgbClr val="8F8C8B"/>
                </a:solidFill>
              </a:defRPr>
            </a:lvl9pPr>
          </a:lstStyle>
          <a:p/>
        </p:txBody>
      </p:sp>
      <p:sp>
        <p:nvSpPr>
          <p:cNvPr id="40" name="Google Shape;40;p56"/>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6"/>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sp>
        <p:nvSpPr>
          <p:cNvPr id="42" name="Google Shape;42;p56"/>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43" name="Shape 43"/>
        <p:cNvGrpSpPr/>
        <p:nvPr/>
      </p:nvGrpSpPr>
      <p:grpSpPr>
        <a:xfrm>
          <a:off x="0" y="0"/>
          <a:ext cx="0" cy="0"/>
          <a:chOff x="0" y="0"/>
          <a:chExt cx="0" cy="0"/>
        </a:xfrm>
      </p:grpSpPr>
      <p:sp>
        <p:nvSpPr>
          <p:cNvPr id="44" name="Google Shape;44;p57"/>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5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57"/>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7"/>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sp>
        <p:nvSpPr>
          <p:cNvPr id="49" name="Google Shape;49;p57"/>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leich" type="twoTxTwoObj">
  <p:cSld name="TWO_OBJECTS_WITH_TEXT">
    <p:spTree>
      <p:nvGrpSpPr>
        <p:cNvPr id="50" name="Shape 50"/>
        <p:cNvGrpSpPr/>
        <p:nvPr/>
      </p:nvGrpSpPr>
      <p:grpSpPr>
        <a:xfrm>
          <a:off x="0" y="0"/>
          <a:ext cx="0" cy="0"/>
          <a:chOff x="0" y="0"/>
          <a:chExt cx="0" cy="0"/>
        </a:xfrm>
      </p:grpSpPr>
      <p:sp>
        <p:nvSpPr>
          <p:cNvPr id="51" name="Google Shape;51;p58"/>
          <p:cNvSpPr txBox="1"/>
          <p:nvPr>
            <p:ph type="title"/>
          </p:nvPr>
        </p:nvSpPr>
        <p:spPr>
          <a:xfrm>
            <a:off x="323975"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8"/>
          <p:cNvSpPr txBox="1"/>
          <p:nvPr>
            <p:ph idx="1" type="body"/>
          </p:nvPr>
        </p:nvSpPr>
        <p:spPr>
          <a:xfrm>
            <a:off x="323975"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58"/>
          <p:cNvSpPr txBox="1"/>
          <p:nvPr>
            <p:ph idx="2" type="body"/>
          </p:nvPr>
        </p:nvSpPr>
        <p:spPr>
          <a:xfrm>
            <a:off x="323975" y="2505075"/>
            <a:ext cx="5157787" cy="3684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58"/>
          <p:cNvSpPr txBox="1"/>
          <p:nvPr>
            <p:ph idx="3" type="body"/>
          </p:nvPr>
        </p:nvSpPr>
        <p:spPr>
          <a:xfrm>
            <a:off x="5656387"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58"/>
          <p:cNvSpPr txBox="1"/>
          <p:nvPr>
            <p:ph idx="4" type="body"/>
          </p:nvPr>
        </p:nvSpPr>
        <p:spPr>
          <a:xfrm>
            <a:off x="5656387" y="2505075"/>
            <a:ext cx="5183188" cy="3684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58"/>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8"/>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sp>
        <p:nvSpPr>
          <p:cNvPr id="58" name="Google Shape;58;p58"/>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59" name="Shape 59"/>
        <p:cNvGrpSpPr/>
        <p:nvPr/>
      </p:nvGrpSpPr>
      <p:grpSpPr>
        <a:xfrm>
          <a:off x="0" y="0"/>
          <a:ext cx="0" cy="0"/>
          <a:chOff x="0" y="0"/>
          <a:chExt cx="0" cy="0"/>
        </a:xfrm>
      </p:grpSpPr>
      <p:sp>
        <p:nvSpPr>
          <p:cNvPr id="60" name="Google Shape;60;p59"/>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59"/>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9"/>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sp>
        <p:nvSpPr>
          <p:cNvPr id="63" name="Google Shape;63;p59"/>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64" name="Shape 64"/>
        <p:cNvGrpSpPr/>
        <p:nvPr/>
      </p:nvGrpSpPr>
      <p:grpSpPr>
        <a:xfrm>
          <a:off x="0" y="0"/>
          <a:ext cx="0" cy="0"/>
          <a:chOff x="0" y="0"/>
          <a:chExt cx="0" cy="0"/>
        </a:xfrm>
      </p:grpSpPr>
      <p:sp>
        <p:nvSpPr>
          <p:cNvPr id="65" name="Google Shape;65;p60"/>
          <p:cNvSpPr/>
          <p:nvPr/>
        </p:nvSpPr>
        <p:spPr>
          <a:xfrm>
            <a:off x="-83457" y="6477624"/>
            <a:ext cx="12438744" cy="4964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66" name="Google Shape;66;p60"/>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0"/>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pic>
        <p:nvPicPr>
          <p:cNvPr id="68" name="Google Shape;68;p60"/>
          <p:cNvPicPr preferRelativeResize="0"/>
          <p:nvPr/>
        </p:nvPicPr>
        <p:blipFill rotWithShape="1">
          <a:blip r:embed="rId2">
            <a:alphaModFix amt="40000"/>
          </a:blip>
          <a:srcRect b="0" l="0" r="0" t="0"/>
          <a:stretch/>
        </p:blipFill>
        <p:spPr>
          <a:xfrm>
            <a:off x="156750" y="6547264"/>
            <a:ext cx="1981200" cy="27432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69" name="Shape 69"/>
        <p:cNvGrpSpPr/>
        <p:nvPr/>
      </p:nvGrpSpPr>
      <p:grpSpPr>
        <a:xfrm>
          <a:off x="0" y="0"/>
          <a:ext cx="0" cy="0"/>
          <a:chOff x="0" y="0"/>
          <a:chExt cx="0" cy="0"/>
        </a:xfrm>
      </p:grpSpPr>
      <p:sp>
        <p:nvSpPr>
          <p:cNvPr id="70" name="Google Shape;70;p61"/>
          <p:cNvSpPr/>
          <p:nvPr/>
        </p:nvSpPr>
        <p:spPr>
          <a:xfrm>
            <a:off x="-83456" y="6477624"/>
            <a:ext cx="11072512" cy="4964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71" name="Google Shape;71;p61"/>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61"/>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pic>
        <p:nvPicPr>
          <p:cNvPr id="73" name="Google Shape;73;p61"/>
          <p:cNvPicPr preferRelativeResize="0"/>
          <p:nvPr/>
        </p:nvPicPr>
        <p:blipFill rotWithShape="1">
          <a:blip r:embed="rId2">
            <a:alphaModFix amt="40000"/>
          </a:blip>
          <a:srcRect b="0" l="0" r="0" t="0"/>
          <a:stretch/>
        </p:blipFill>
        <p:spPr>
          <a:xfrm>
            <a:off x="156750" y="6547264"/>
            <a:ext cx="1981200" cy="274320"/>
          </a:xfrm>
          <a:prstGeom prst="rect">
            <a:avLst/>
          </a:prstGeom>
          <a:noFill/>
          <a:ln>
            <a:noFill/>
          </a:ln>
        </p:spPr>
      </p:pic>
      <p:sp>
        <p:nvSpPr>
          <p:cNvPr id="74" name="Google Shape;74;p61"/>
          <p:cNvSpPr/>
          <p:nvPr/>
        </p:nvSpPr>
        <p:spPr>
          <a:xfrm>
            <a:off x="10989055" y="-16042"/>
            <a:ext cx="1286401" cy="7032102"/>
          </a:xfrm>
          <a:prstGeom prst="rect">
            <a:avLst/>
          </a:prstGeom>
          <a:solidFill>
            <a:srgbClr val="FFFFFF"/>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2"/>
          <p:cNvSpPr/>
          <p:nvPr/>
        </p:nvSpPr>
        <p:spPr>
          <a:xfrm>
            <a:off x="0" y="6486300"/>
            <a:ext cx="12192000" cy="371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 name="Google Shape;11;p52"/>
          <p:cNvPicPr preferRelativeResize="0"/>
          <p:nvPr/>
        </p:nvPicPr>
        <p:blipFill rotWithShape="1">
          <a:blip r:embed="rId1">
            <a:alphaModFix/>
          </a:blip>
          <a:srcRect b="0" l="0" r="0" t="0"/>
          <a:stretch/>
        </p:blipFill>
        <p:spPr>
          <a:xfrm>
            <a:off x="53875" y="6501549"/>
            <a:ext cx="1780175" cy="341200"/>
          </a:xfrm>
          <a:prstGeom prst="rect">
            <a:avLst/>
          </a:prstGeom>
          <a:noFill/>
          <a:ln>
            <a:noFill/>
          </a:ln>
        </p:spPr>
      </p:pic>
      <p:sp>
        <p:nvSpPr>
          <p:cNvPr id="12" name="Google Shape;12;p52"/>
          <p:cNvSpPr txBox="1"/>
          <p:nvPr>
            <p:ph type="title"/>
          </p:nvPr>
        </p:nvSpPr>
        <p:spPr>
          <a:xfrm>
            <a:off x="399674" y="365125"/>
            <a:ext cx="10515600" cy="77205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3200"/>
              <a:buFont typeface="Open Sans"/>
              <a:buNone/>
              <a:defRPr b="1" i="0" sz="3200" u="none" cap="none" strike="noStrike">
                <a:solidFill>
                  <a:schemeClr val="dk2"/>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52"/>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14" name="Google Shape;14;p52"/>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9pPr>
          </a:lstStyle>
          <a:p/>
        </p:txBody>
      </p:sp>
      <p:sp>
        <p:nvSpPr>
          <p:cNvPr id="15" name="Google Shape;15;p52"/>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accen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9pPr>
          </a:lstStyle>
          <a:p/>
        </p:txBody>
      </p:sp>
      <p:sp>
        <p:nvSpPr>
          <p:cNvPr id="16" name="Google Shape;16;p52"/>
          <p:cNvSpPr txBox="1"/>
          <p:nvPr>
            <p:ph idx="12" type="sldNum"/>
          </p:nvPr>
        </p:nvSpPr>
        <p:spPr>
          <a:xfrm>
            <a:off x="9394925" y="6477624"/>
            <a:ext cx="279707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21.png"/><Relationship Id="rId6" Type="http://schemas.openxmlformats.org/officeDocument/2006/relationships/image" Target="../media/image27.png"/><Relationship Id="rId7"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
          <p:cNvSpPr txBox="1"/>
          <p:nvPr>
            <p:ph type="ctrTitle"/>
          </p:nvPr>
        </p:nvSpPr>
        <p:spPr>
          <a:xfrm>
            <a:off x="441132" y="1915893"/>
            <a:ext cx="6030300" cy="2867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6000"/>
              <a:buFont typeface="Open Sans"/>
              <a:buNone/>
            </a:pPr>
            <a:r>
              <a:rPr lang="de-DE"/>
              <a:t>Expert Crowds</a:t>
            </a:r>
            <a:endParaRPr/>
          </a:p>
        </p:txBody>
      </p:sp>
      <p:sp>
        <p:nvSpPr>
          <p:cNvPr id="106" name="Google Shape;106;p1"/>
          <p:cNvSpPr txBox="1"/>
          <p:nvPr>
            <p:ph idx="1" type="subTitle"/>
          </p:nvPr>
        </p:nvSpPr>
        <p:spPr>
          <a:xfrm>
            <a:off x="441132" y="4928747"/>
            <a:ext cx="6030300" cy="942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de-DE"/>
              <a:t>Professor Chris Callison-Burch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c694963bf3_0_50"/>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Running Ad Campaigns: Objectives</a:t>
            </a:r>
            <a:endParaRPr/>
          </a:p>
        </p:txBody>
      </p:sp>
      <p:sp>
        <p:nvSpPr>
          <p:cNvPr id="168" name="Google Shape;168;gc694963bf3_0_50"/>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393700" lvl="0" marL="457200" rtl="0" algn="l">
              <a:lnSpc>
                <a:spcPct val="115000"/>
              </a:lnSpc>
              <a:spcBef>
                <a:spcPts val="1000"/>
              </a:spcBef>
              <a:spcAft>
                <a:spcPts val="0"/>
              </a:spcAft>
              <a:buSzPts val="2600"/>
              <a:buChar char="●"/>
            </a:pPr>
            <a:r>
              <a:rPr lang="de-DE" sz="2600"/>
              <a:t>We want to attract good users, not just clicks</a:t>
            </a:r>
            <a:endParaRPr sz="2600"/>
          </a:p>
          <a:p>
            <a:pPr indent="0" lvl="0" marL="0" rtl="0" algn="l">
              <a:lnSpc>
                <a:spcPct val="115000"/>
              </a:lnSpc>
              <a:spcBef>
                <a:spcPts val="1000"/>
              </a:spcBef>
              <a:spcAft>
                <a:spcPts val="0"/>
              </a:spcAft>
              <a:buSzPts val="1800"/>
              <a:buNone/>
            </a:pPr>
            <a:r>
              <a:t/>
            </a:r>
            <a:endParaRPr sz="2600"/>
          </a:p>
          <a:p>
            <a:pPr indent="-393700" lvl="0" marL="457200" rtl="0" algn="l">
              <a:lnSpc>
                <a:spcPct val="115000"/>
              </a:lnSpc>
              <a:spcBef>
                <a:spcPts val="1000"/>
              </a:spcBef>
              <a:spcAft>
                <a:spcPts val="0"/>
              </a:spcAft>
              <a:buSzPts val="2600"/>
              <a:buChar char="●"/>
            </a:pPr>
            <a:r>
              <a:rPr lang="de-DE" sz="2600"/>
              <a:t>We do not want to think hard about keyword selection, appropriate ad text, etc.</a:t>
            </a:r>
            <a:endParaRPr sz="2600"/>
          </a:p>
          <a:p>
            <a:pPr indent="0" lvl="0" marL="0" rtl="0" algn="l">
              <a:lnSpc>
                <a:spcPct val="115000"/>
              </a:lnSpc>
              <a:spcBef>
                <a:spcPts val="1000"/>
              </a:spcBef>
              <a:spcAft>
                <a:spcPts val="0"/>
              </a:spcAft>
              <a:buSzPts val="1800"/>
              <a:buNone/>
            </a:pPr>
            <a:r>
              <a:t/>
            </a:r>
            <a:endParaRPr sz="2600"/>
          </a:p>
          <a:p>
            <a:pPr indent="-406400" lvl="0" marL="457200" rtl="0" algn="l">
              <a:lnSpc>
                <a:spcPct val="115000"/>
              </a:lnSpc>
              <a:spcBef>
                <a:spcPts val="1000"/>
              </a:spcBef>
              <a:spcAft>
                <a:spcPts val="0"/>
              </a:spcAft>
              <a:buSzPts val="2800"/>
              <a:buChar char="●"/>
            </a:pPr>
            <a:r>
              <a:rPr lang="de-DE" sz="2600"/>
              <a:t>We want automation across thousands of topics 					</a:t>
            </a:r>
            <a:r>
              <a:rPr lang="de-DE" sz="1500"/>
              <a:t>(from treatment side effects to celebrity dating)</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c694963bf3_0_56"/>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62500"/>
              <a:buNone/>
            </a:pPr>
            <a:r>
              <a:rPr lang="de-DE"/>
              <a:t>Solution: Treat Quizz as eCommerce Site</a:t>
            </a:r>
            <a:endParaRPr/>
          </a:p>
          <a:p>
            <a:pPr indent="0" lvl="0" marL="0" rtl="0" algn="l">
              <a:lnSpc>
                <a:spcPct val="90000"/>
              </a:lnSpc>
              <a:spcBef>
                <a:spcPts val="0"/>
              </a:spcBef>
              <a:spcAft>
                <a:spcPts val="0"/>
              </a:spcAft>
              <a:buSzPct val="62500"/>
              <a:buNone/>
            </a:pPr>
            <a:r>
              <a:t/>
            </a:r>
            <a:endParaRPr/>
          </a:p>
        </p:txBody>
      </p:sp>
      <p:pic>
        <p:nvPicPr>
          <p:cNvPr id="175" name="Google Shape;175;gc694963bf3_0_56"/>
          <p:cNvPicPr preferRelativeResize="0"/>
          <p:nvPr/>
        </p:nvPicPr>
        <p:blipFill rotWithShape="1">
          <a:blip r:embed="rId3">
            <a:alphaModFix/>
          </a:blip>
          <a:srcRect b="9713" l="0" r="0" t="5382"/>
          <a:stretch/>
        </p:blipFill>
        <p:spPr>
          <a:xfrm>
            <a:off x="584175" y="1339300"/>
            <a:ext cx="10146600" cy="4398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c694963bf3_0_98"/>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SzPct val="62500"/>
              <a:buNone/>
            </a:pPr>
            <a:r>
              <a:rPr lang="de-DE"/>
              <a:t>Solution: Treat Quizz as eCommerce Site</a:t>
            </a:r>
            <a:endParaRPr/>
          </a:p>
          <a:p>
            <a:pPr indent="0" lvl="0" marL="0" rtl="0" algn="l">
              <a:lnSpc>
                <a:spcPct val="90000"/>
              </a:lnSpc>
              <a:spcBef>
                <a:spcPts val="0"/>
              </a:spcBef>
              <a:spcAft>
                <a:spcPts val="0"/>
              </a:spcAft>
              <a:buSzPct val="62500"/>
              <a:buNone/>
            </a:pPr>
            <a:r>
              <a:t/>
            </a:r>
            <a:endParaRPr/>
          </a:p>
        </p:txBody>
      </p:sp>
      <p:pic>
        <p:nvPicPr>
          <p:cNvPr id="182" name="Google Shape;182;gc694963bf3_0_98"/>
          <p:cNvPicPr preferRelativeResize="0"/>
          <p:nvPr/>
        </p:nvPicPr>
        <p:blipFill rotWithShape="1">
          <a:blip r:embed="rId3">
            <a:alphaModFix amt="35000"/>
          </a:blip>
          <a:srcRect b="9713" l="0" r="0" t="5382"/>
          <a:stretch/>
        </p:blipFill>
        <p:spPr>
          <a:xfrm>
            <a:off x="584175" y="1339300"/>
            <a:ext cx="10146600" cy="4398375"/>
          </a:xfrm>
          <a:prstGeom prst="rect">
            <a:avLst/>
          </a:prstGeom>
          <a:noFill/>
          <a:ln>
            <a:noFill/>
          </a:ln>
        </p:spPr>
      </p:pic>
      <p:sp>
        <p:nvSpPr>
          <p:cNvPr id="183" name="Google Shape;183;gc694963bf3_0_98"/>
          <p:cNvSpPr/>
          <p:nvPr/>
        </p:nvSpPr>
        <p:spPr>
          <a:xfrm>
            <a:off x="5966375" y="1641000"/>
            <a:ext cx="3288300" cy="19224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234000">
            <a:noAutofit/>
          </a:bodyPr>
          <a:lstStyle/>
          <a:p>
            <a:pPr indent="0" lvl="0" marL="0" marR="0" rtl="0" algn="ctr">
              <a:lnSpc>
                <a:spcPct val="100000"/>
              </a:lnSpc>
              <a:spcBef>
                <a:spcPts val="0"/>
              </a:spcBef>
              <a:spcAft>
                <a:spcPts val="0"/>
              </a:spcAft>
              <a:buClr>
                <a:srgbClr val="000000"/>
              </a:buClr>
              <a:buSzPts val="3400"/>
              <a:buFont typeface="Arial"/>
              <a:buNone/>
            </a:pPr>
            <a:r>
              <a:rPr b="1" i="0" lang="de-DE" sz="3400" u="none" cap="none" strike="noStrike">
                <a:solidFill>
                  <a:srgbClr val="CC0000"/>
                </a:solidFill>
                <a:latin typeface="Arial"/>
                <a:ea typeface="Arial"/>
                <a:cs typeface="Arial"/>
                <a:sym typeface="Arial"/>
              </a:rPr>
              <a:t>Feedback: Value of click</a:t>
            </a:r>
            <a:endParaRPr b="1" i="0" sz="3400" u="none" cap="none" strike="noStrike">
              <a:solidFill>
                <a:srgbClr val="CC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c694963bf3_0_62"/>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Example of Targeting: Medical Quizzes</a:t>
            </a:r>
            <a:endParaRPr/>
          </a:p>
        </p:txBody>
      </p:sp>
      <p:sp>
        <p:nvSpPr>
          <p:cNvPr id="190" name="Google Shape;190;gc694963bf3_0_62"/>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393700" lvl="0" marL="457200" rtl="0" algn="l">
              <a:lnSpc>
                <a:spcPct val="115000"/>
              </a:lnSpc>
              <a:spcBef>
                <a:spcPts val="1000"/>
              </a:spcBef>
              <a:spcAft>
                <a:spcPts val="0"/>
              </a:spcAft>
              <a:buClr>
                <a:srgbClr val="000000"/>
              </a:buClr>
              <a:buSzPts val="2600"/>
              <a:buFont typeface="Arial"/>
              <a:buChar char="●"/>
            </a:pPr>
            <a:r>
              <a:rPr lang="de-DE" sz="2600">
                <a:solidFill>
                  <a:srgbClr val="000000"/>
                </a:solidFill>
                <a:latin typeface="Arial"/>
                <a:ea typeface="Arial"/>
                <a:cs typeface="Arial"/>
                <a:sym typeface="Arial"/>
              </a:rPr>
              <a:t>Medical topics They the best performing quizzes…</a:t>
            </a:r>
            <a:endParaRPr sz="2600">
              <a:solidFill>
                <a:srgbClr val="000000"/>
              </a:solidFill>
              <a:latin typeface="Arial"/>
              <a:ea typeface="Arial"/>
              <a:cs typeface="Arial"/>
              <a:sym typeface="Arial"/>
            </a:endParaRPr>
          </a:p>
          <a:p>
            <a:pPr indent="0" lvl="0" marL="0" rtl="0" algn="l">
              <a:lnSpc>
                <a:spcPct val="115000"/>
              </a:lnSpc>
              <a:spcBef>
                <a:spcPts val="1000"/>
              </a:spcBef>
              <a:spcAft>
                <a:spcPts val="0"/>
              </a:spcAft>
              <a:buSzPts val="1800"/>
              <a:buNone/>
            </a:pPr>
            <a:r>
              <a:t/>
            </a:r>
            <a:endParaRPr sz="2600">
              <a:solidFill>
                <a:srgbClr val="000000"/>
              </a:solidFill>
              <a:latin typeface="Arial"/>
              <a:ea typeface="Arial"/>
              <a:cs typeface="Arial"/>
              <a:sym typeface="Arial"/>
            </a:endParaRPr>
          </a:p>
          <a:p>
            <a:pPr indent="-393700" lvl="0" marL="457200" rtl="0" algn="l">
              <a:lnSpc>
                <a:spcPct val="115000"/>
              </a:lnSpc>
              <a:spcBef>
                <a:spcPts val="1000"/>
              </a:spcBef>
              <a:spcAft>
                <a:spcPts val="0"/>
              </a:spcAft>
              <a:buClr>
                <a:srgbClr val="000000"/>
              </a:buClr>
              <a:buSzPts val="2600"/>
              <a:buFont typeface="Arial"/>
              <a:buChar char="●"/>
            </a:pPr>
            <a:r>
              <a:rPr lang="de-DE" sz="2600">
                <a:solidFill>
                  <a:srgbClr val="000000"/>
                </a:solidFill>
                <a:latin typeface="Arial"/>
                <a:ea typeface="Arial"/>
                <a:cs typeface="Arial"/>
                <a:sym typeface="Arial"/>
              </a:rPr>
              <a:t>Users coming from sites such as Mayo Clinic, WebMD</a:t>
            </a:r>
            <a:endParaRPr sz="2600">
              <a:solidFill>
                <a:srgbClr val="000000"/>
              </a:solidFill>
              <a:latin typeface="Arial"/>
              <a:ea typeface="Arial"/>
              <a:cs typeface="Arial"/>
              <a:sym typeface="Arial"/>
            </a:endParaRPr>
          </a:p>
          <a:p>
            <a:pPr indent="0" lvl="0" marL="0" rtl="0" algn="l">
              <a:lnSpc>
                <a:spcPct val="115000"/>
              </a:lnSpc>
              <a:spcBef>
                <a:spcPts val="1000"/>
              </a:spcBef>
              <a:spcAft>
                <a:spcPts val="0"/>
              </a:spcAft>
              <a:buSzPts val="1800"/>
              <a:buNone/>
            </a:pPr>
            <a:r>
              <a:t/>
            </a:r>
            <a:endParaRPr sz="2600">
              <a:solidFill>
                <a:srgbClr val="000000"/>
              </a:solidFill>
              <a:latin typeface="Arial"/>
              <a:ea typeface="Arial"/>
              <a:cs typeface="Arial"/>
              <a:sym typeface="Arial"/>
            </a:endParaRPr>
          </a:p>
          <a:p>
            <a:pPr indent="-393700" lvl="0" marL="457200" rtl="0" algn="l">
              <a:lnSpc>
                <a:spcPct val="115000"/>
              </a:lnSpc>
              <a:spcBef>
                <a:spcPts val="1000"/>
              </a:spcBef>
              <a:spcAft>
                <a:spcPts val="0"/>
              </a:spcAft>
              <a:buClr>
                <a:srgbClr val="000000"/>
              </a:buClr>
              <a:buSzPts val="2600"/>
              <a:buFont typeface="Arial"/>
              <a:buChar char="●"/>
            </a:pPr>
            <a:r>
              <a:rPr lang="de-DE" sz="2600">
                <a:solidFill>
                  <a:srgbClr val="000000"/>
                </a:solidFill>
                <a:latin typeface="Arial"/>
                <a:ea typeface="Arial"/>
                <a:cs typeface="Arial"/>
                <a:sym typeface="Arial"/>
              </a:rPr>
              <a:t>Likely “prosumers” (proactive consumers, not professionals</a:t>
            </a: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c694963bf3_0_105"/>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0" lang="de-DE" sz="4600">
                <a:solidFill>
                  <a:srgbClr val="000000"/>
                </a:solidFill>
                <a:latin typeface="Arial"/>
                <a:ea typeface="Arial"/>
                <a:cs typeface="Arial"/>
                <a:sym typeface="Arial"/>
              </a:rPr>
              <a:t>Self-selection and participation</a:t>
            </a:r>
            <a:endParaRPr/>
          </a:p>
        </p:txBody>
      </p:sp>
      <p:sp>
        <p:nvSpPr>
          <p:cNvPr id="197" name="Google Shape;197;gc694963bf3_0_105"/>
          <p:cNvSpPr txBox="1"/>
          <p:nvPr>
            <p:ph idx="1" type="body"/>
          </p:nvPr>
        </p:nvSpPr>
        <p:spPr>
          <a:xfrm>
            <a:off x="399675" y="5148325"/>
            <a:ext cx="10515600" cy="9939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de-DE"/>
              <a:t>Low performing users naturally drop out</a:t>
            </a:r>
            <a:endParaRPr/>
          </a:p>
          <a:p>
            <a:pPr indent="-342900" lvl="0" marL="457200" rtl="0" algn="l">
              <a:lnSpc>
                <a:spcPct val="150000"/>
              </a:lnSpc>
              <a:spcBef>
                <a:spcPts val="0"/>
              </a:spcBef>
              <a:spcAft>
                <a:spcPts val="0"/>
              </a:spcAft>
              <a:buSzPts val="1800"/>
              <a:buChar char="●"/>
            </a:pPr>
            <a:r>
              <a:rPr lang="de-DE"/>
              <a:t>With paid users, monetary incentives keep them</a:t>
            </a:r>
            <a:endParaRPr/>
          </a:p>
        </p:txBody>
      </p:sp>
      <p:pic>
        <p:nvPicPr>
          <p:cNvPr id="198" name="Google Shape;198;gc694963bf3_0_105"/>
          <p:cNvPicPr preferRelativeResize="0"/>
          <p:nvPr/>
        </p:nvPicPr>
        <p:blipFill rotWithShape="1">
          <a:blip r:embed="rId3">
            <a:alphaModFix/>
          </a:blip>
          <a:srcRect b="0" l="7579" r="16622" t="0"/>
          <a:stretch/>
        </p:blipFill>
        <p:spPr>
          <a:xfrm>
            <a:off x="2283600" y="1328300"/>
            <a:ext cx="6028475" cy="350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c694963bf3_0_111"/>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Comparison with paid crowdsourcing</a:t>
            </a:r>
            <a:endParaRPr/>
          </a:p>
        </p:txBody>
      </p:sp>
      <p:sp>
        <p:nvSpPr>
          <p:cNvPr id="205" name="Google Shape;205;gc694963bf3_0_111"/>
          <p:cNvSpPr txBox="1"/>
          <p:nvPr>
            <p:ph idx="1" type="body"/>
          </p:nvPr>
        </p:nvSpPr>
        <p:spPr>
          <a:xfrm>
            <a:off x="399675" y="4744182"/>
            <a:ext cx="10515600" cy="163020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90000"/>
              </a:lnSpc>
              <a:spcBef>
                <a:spcPts val="1000"/>
              </a:spcBef>
              <a:spcAft>
                <a:spcPts val="0"/>
              </a:spcAft>
              <a:buSzPts val="1800"/>
              <a:buChar char="●"/>
            </a:pPr>
            <a:r>
              <a:rPr b="1" lang="de-DE"/>
              <a:t>Best </a:t>
            </a:r>
            <a:r>
              <a:rPr lang="de-DE"/>
              <a:t>paid user</a:t>
            </a:r>
            <a:endParaRPr/>
          </a:p>
          <a:p>
            <a:pPr indent="-342900" lvl="1" marL="914400" rtl="0" algn="l">
              <a:lnSpc>
                <a:spcPct val="90000"/>
              </a:lnSpc>
              <a:spcBef>
                <a:spcPts val="0"/>
              </a:spcBef>
              <a:spcAft>
                <a:spcPts val="0"/>
              </a:spcAft>
              <a:buSzPts val="1800"/>
              <a:buChar char="○"/>
            </a:pPr>
            <a:r>
              <a:rPr lang="de-DE"/>
              <a:t>68% quality, 40 answers (~1.5 minutes per question)</a:t>
            </a:r>
            <a:endParaRPr/>
          </a:p>
          <a:p>
            <a:pPr indent="-342900" lvl="1" marL="914400" rtl="0" algn="l">
              <a:lnSpc>
                <a:spcPct val="90000"/>
              </a:lnSpc>
              <a:spcBef>
                <a:spcPts val="0"/>
              </a:spcBef>
              <a:spcAft>
                <a:spcPts val="0"/>
              </a:spcAft>
              <a:buSzPts val="1800"/>
              <a:buChar char="○"/>
            </a:pPr>
            <a:r>
              <a:rPr lang="de-DE"/>
              <a:t>Quality-equivalency: 13 answers @ 99% accuracy, 23 answers @ 90% accuracy</a:t>
            </a:r>
            <a:endParaRPr/>
          </a:p>
          <a:p>
            <a:pPr indent="-342900" lvl="1" marL="914400" rtl="0" algn="l">
              <a:lnSpc>
                <a:spcPct val="90000"/>
              </a:lnSpc>
              <a:spcBef>
                <a:spcPts val="0"/>
              </a:spcBef>
              <a:spcAft>
                <a:spcPts val="0"/>
              </a:spcAft>
              <a:buSzPts val="1800"/>
              <a:buChar char="○"/>
            </a:pPr>
            <a:r>
              <a:rPr lang="de-DE"/>
              <a:t>5 cents/question, or $3/hr to match advertising cost of unpaid users</a:t>
            </a:r>
            <a:endParaRPr/>
          </a:p>
          <a:p>
            <a:pPr indent="0" lvl="0" marL="0" rtl="0" algn="l">
              <a:lnSpc>
                <a:spcPct val="90000"/>
              </a:lnSpc>
              <a:spcBef>
                <a:spcPts val="1000"/>
              </a:spcBef>
              <a:spcAft>
                <a:spcPts val="0"/>
              </a:spcAft>
              <a:buSzPts val="1800"/>
              <a:buNone/>
            </a:pPr>
            <a:r>
              <a:t/>
            </a:r>
            <a:endParaRPr sz="100"/>
          </a:p>
          <a:p>
            <a:pPr indent="-342900" lvl="0" marL="457200" rtl="0" algn="l">
              <a:lnSpc>
                <a:spcPct val="90000"/>
              </a:lnSpc>
              <a:spcBef>
                <a:spcPts val="1000"/>
              </a:spcBef>
              <a:spcAft>
                <a:spcPts val="0"/>
              </a:spcAft>
              <a:buSzPts val="1800"/>
              <a:buChar char="●"/>
            </a:pPr>
            <a:r>
              <a:rPr lang="de-DE"/>
              <a:t>Knowledgeable users are much faster and more efficient</a:t>
            </a:r>
            <a:endParaRPr/>
          </a:p>
        </p:txBody>
      </p:sp>
      <p:grpSp>
        <p:nvGrpSpPr>
          <p:cNvPr id="206" name="Google Shape;206;gc694963bf3_0_111"/>
          <p:cNvGrpSpPr/>
          <p:nvPr/>
        </p:nvGrpSpPr>
        <p:grpSpPr>
          <a:xfrm>
            <a:off x="2228475" y="1365925"/>
            <a:ext cx="6272650" cy="3276600"/>
            <a:chOff x="2228475" y="1289725"/>
            <a:chExt cx="6272650" cy="3276600"/>
          </a:xfrm>
        </p:grpSpPr>
        <p:pic>
          <p:nvPicPr>
            <p:cNvPr id="207" name="Google Shape;207;gc694963bf3_0_111"/>
            <p:cNvPicPr preferRelativeResize="0"/>
            <p:nvPr/>
          </p:nvPicPr>
          <p:blipFill rotWithShape="1">
            <a:blip r:embed="rId3">
              <a:alphaModFix/>
            </a:blip>
            <a:srcRect b="0" l="3215" r="15178" t="0"/>
            <a:stretch/>
          </p:blipFill>
          <p:spPr>
            <a:xfrm>
              <a:off x="2228475" y="1289725"/>
              <a:ext cx="6272650" cy="3276600"/>
            </a:xfrm>
            <a:prstGeom prst="rect">
              <a:avLst/>
            </a:prstGeom>
            <a:noFill/>
            <a:ln>
              <a:noFill/>
            </a:ln>
          </p:spPr>
        </p:pic>
        <p:sp>
          <p:nvSpPr>
            <p:cNvPr id="208" name="Google Shape;208;gc694963bf3_0_111"/>
            <p:cNvSpPr/>
            <p:nvPr/>
          </p:nvSpPr>
          <p:spPr>
            <a:xfrm>
              <a:off x="2240333" y="4296664"/>
              <a:ext cx="2339700" cy="26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c694963bf3_0_117"/>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Targeted Advertising</a:t>
            </a:r>
            <a:endParaRPr/>
          </a:p>
        </p:txBody>
      </p:sp>
      <p:sp>
        <p:nvSpPr>
          <p:cNvPr id="215" name="Google Shape;215;gc694963bf3_0_117"/>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393700" lvl="0" marL="457200" rtl="0" algn="l">
              <a:lnSpc>
                <a:spcPct val="95000"/>
              </a:lnSpc>
              <a:spcBef>
                <a:spcPts val="1000"/>
              </a:spcBef>
              <a:spcAft>
                <a:spcPts val="0"/>
              </a:spcAft>
              <a:buSzPts val="2600"/>
              <a:buChar char="●"/>
            </a:pPr>
            <a:r>
              <a:rPr lang="de-DE" sz="2600"/>
              <a:t>New way to run crowdsourcing, targeting with ads</a:t>
            </a:r>
            <a:endParaRPr sz="2600"/>
          </a:p>
          <a:p>
            <a:pPr indent="0" lvl="0" marL="0" rtl="0" algn="l">
              <a:lnSpc>
                <a:spcPct val="95000"/>
              </a:lnSpc>
              <a:spcBef>
                <a:spcPts val="1000"/>
              </a:spcBef>
              <a:spcAft>
                <a:spcPts val="0"/>
              </a:spcAft>
              <a:buSzPts val="1800"/>
              <a:buNone/>
            </a:pPr>
            <a:r>
              <a:t/>
            </a:r>
            <a:endParaRPr sz="2600"/>
          </a:p>
          <a:p>
            <a:pPr indent="-393700" lvl="0" marL="457200" rtl="0" algn="l">
              <a:lnSpc>
                <a:spcPct val="95000"/>
              </a:lnSpc>
              <a:spcBef>
                <a:spcPts val="1000"/>
              </a:spcBef>
              <a:spcAft>
                <a:spcPts val="0"/>
              </a:spcAft>
              <a:buSzPts val="2600"/>
              <a:buChar char="●"/>
            </a:pPr>
            <a:r>
              <a:rPr lang="de-DE" sz="2600"/>
              <a:t>Engages unpaid users, avoids problems with extrinsic rewards </a:t>
            </a:r>
            <a:endParaRPr sz="2600"/>
          </a:p>
          <a:p>
            <a:pPr indent="0" lvl="0" marL="0" rtl="0" algn="l">
              <a:lnSpc>
                <a:spcPct val="95000"/>
              </a:lnSpc>
              <a:spcBef>
                <a:spcPts val="1000"/>
              </a:spcBef>
              <a:spcAft>
                <a:spcPts val="0"/>
              </a:spcAft>
              <a:buSzPts val="1800"/>
              <a:buNone/>
            </a:pPr>
            <a:r>
              <a:t/>
            </a:r>
            <a:endParaRPr sz="2600"/>
          </a:p>
          <a:p>
            <a:pPr indent="-393700" lvl="0" marL="457200" rtl="0" algn="l">
              <a:lnSpc>
                <a:spcPct val="95000"/>
              </a:lnSpc>
              <a:spcBef>
                <a:spcPts val="1000"/>
              </a:spcBef>
              <a:spcAft>
                <a:spcPts val="0"/>
              </a:spcAft>
              <a:buSzPts val="2600"/>
              <a:buChar char="●"/>
            </a:pPr>
            <a:r>
              <a:rPr lang="de-DE" sz="2600"/>
              <a:t>Provides access to expert users, not available labor platforms </a:t>
            </a:r>
            <a:endParaRPr sz="2600"/>
          </a:p>
          <a:p>
            <a:pPr indent="0" lvl="0" marL="0" rtl="0" algn="l">
              <a:lnSpc>
                <a:spcPct val="95000"/>
              </a:lnSpc>
              <a:spcBef>
                <a:spcPts val="1000"/>
              </a:spcBef>
              <a:spcAft>
                <a:spcPts val="0"/>
              </a:spcAft>
              <a:buSzPts val="1800"/>
              <a:buNone/>
            </a:pPr>
            <a:r>
              <a:t/>
            </a:r>
            <a:endParaRPr sz="2600"/>
          </a:p>
          <a:p>
            <a:pPr indent="-393700" lvl="0" marL="457200" rtl="0" algn="l">
              <a:lnSpc>
                <a:spcPct val="95000"/>
              </a:lnSpc>
              <a:spcBef>
                <a:spcPts val="1000"/>
              </a:spcBef>
              <a:spcAft>
                <a:spcPts val="0"/>
              </a:spcAft>
              <a:buSzPts val="2600"/>
              <a:buChar char="●"/>
            </a:pPr>
            <a:r>
              <a:rPr lang="de-DE" sz="2600"/>
              <a:t>Experts not always professionals (e.g., Mayo Clinic users)</a:t>
            </a:r>
            <a:endParaRPr sz="2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c694963bf3_0_123"/>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Online Labor Markets</a:t>
            </a:r>
            <a:endParaRPr/>
          </a:p>
        </p:txBody>
      </p:sp>
      <p:sp>
        <p:nvSpPr>
          <p:cNvPr id="222" name="Google Shape;222;gc694963bf3_0_123"/>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393700" lvl="0" marL="457200" rtl="0" algn="l">
              <a:lnSpc>
                <a:spcPct val="200000"/>
              </a:lnSpc>
              <a:spcBef>
                <a:spcPts val="1000"/>
              </a:spcBef>
              <a:spcAft>
                <a:spcPts val="0"/>
              </a:spcAft>
              <a:buSzPts val="2600"/>
              <a:buChar char="●"/>
            </a:pPr>
            <a:r>
              <a:rPr lang="de-DE" sz="2800"/>
              <a:t>Help employers and employees connect</a:t>
            </a:r>
            <a:endParaRPr sz="2800"/>
          </a:p>
          <a:p>
            <a:pPr indent="-393700" lvl="0" marL="457200" rtl="0" algn="l">
              <a:lnSpc>
                <a:spcPct val="200000"/>
              </a:lnSpc>
              <a:spcBef>
                <a:spcPts val="0"/>
              </a:spcBef>
              <a:spcAft>
                <a:spcPts val="0"/>
              </a:spcAft>
              <a:buSzPts val="2600"/>
              <a:buChar char="●"/>
            </a:pPr>
            <a:r>
              <a:rPr lang="de-DE" sz="2800"/>
              <a:t>Face a similar challenge</a:t>
            </a:r>
            <a:endParaRPr sz="2800"/>
          </a:p>
          <a:p>
            <a:pPr indent="-393700" lvl="0" marL="457200" rtl="0" algn="l">
              <a:lnSpc>
                <a:spcPct val="200000"/>
              </a:lnSpc>
              <a:spcBef>
                <a:spcPts val="0"/>
              </a:spcBef>
              <a:spcAft>
                <a:spcPts val="0"/>
              </a:spcAft>
              <a:buSzPts val="2600"/>
              <a:buChar char="●"/>
            </a:pPr>
            <a:r>
              <a:rPr lang="de-DE" sz="2800"/>
              <a:t>How do they assess worker skills?</a:t>
            </a:r>
            <a:endParaRPr sz="2800"/>
          </a:p>
        </p:txBody>
      </p:sp>
      <p:pic>
        <p:nvPicPr>
          <p:cNvPr id="223" name="Google Shape;223;gc694963bf3_0_123"/>
          <p:cNvPicPr preferRelativeResize="0"/>
          <p:nvPr/>
        </p:nvPicPr>
        <p:blipFill rotWithShape="1">
          <a:blip r:embed="rId3">
            <a:alphaModFix/>
          </a:blip>
          <a:srcRect b="0" l="0" r="0" t="0"/>
          <a:stretch/>
        </p:blipFill>
        <p:spPr>
          <a:xfrm>
            <a:off x="5168425" y="4174300"/>
            <a:ext cx="3775421" cy="1855350"/>
          </a:xfrm>
          <a:prstGeom prst="rect">
            <a:avLst/>
          </a:prstGeom>
          <a:noFill/>
          <a:ln>
            <a:noFill/>
          </a:ln>
        </p:spPr>
      </p:pic>
      <p:pic>
        <p:nvPicPr>
          <p:cNvPr id="224" name="Google Shape;224;gc694963bf3_0_123"/>
          <p:cNvPicPr preferRelativeResize="0"/>
          <p:nvPr/>
        </p:nvPicPr>
        <p:blipFill rotWithShape="1">
          <a:blip r:embed="rId4">
            <a:alphaModFix/>
          </a:blip>
          <a:srcRect b="0" l="0" r="0" t="0"/>
          <a:stretch/>
        </p:blipFill>
        <p:spPr>
          <a:xfrm>
            <a:off x="966599" y="4174300"/>
            <a:ext cx="3296831" cy="1855350"/>
          </a:xfrm>
          <a:prstGeom prst="rect">
            <a:avLst/>
          </a:prstGeom>
          <a:noFill/>
          <a:ln>
            <a:noFill/>
          </a:ln>
        </p:spPr>
      </p:pic>
      <p:pic>
        <p:nvPicPr>
          <p:cNvPr id="225" name="Google Shape;225;gc694963bf3_0_123"/>
          <p:cNvPicPr preferRelativeResize="0"/>
          <p:nvPr/>
        </p:nvPicPr>
        <p:blipFill rotWithShape="1">
          <a:blip r:embed="rId5">
            <a:alphaModFix/>
          </a:blip>
          <a:srcRect b="0" l="0" r="0" t="0"/>
          <a:stretch/>
        </p:blipFill>
        <p:spPr>
          <a:xfrm>
            <a:off x="9848850" y="4370075"/>
            <a:ext cx="1337002" cy="1463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c694963bf3_0_129"/>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Skill Testing</a:t>
            </a:r>
            <a:endParaRPr/>
          </a:p>
        </p:txBody>
      </p:sp>
      <p:sp>
        <p:nvSpPr>
          <p:cNvPr id="232" name="Google Shape;232;gc694963bf3_0_129"/>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381000" lvl="0" marL="457200" rtl="0" algn="l">
              <a:lnSpc>
                <a:spcPct val="150000"/>
              </a:lnSpc>
              <a:spcBef>
                <a:spcPts val="1000"/>
              </a:spcBef>
              <a:spcAft>
                <a:spcPts val="0"/>
              </a:spcAft>
              <a:buSzPts val="2400"/>
              <a:buChar char="●"/>
            </a:pPr>
            <a:r>
              <a:rPr lang="de-DE" sz="2600"/>
              <a:t>Skill certification through testing</a:t>
            </a:r>
            <a:endParaRPr sz="2600"/>
          </a:p>
          <a:p>
            <a:pPr indent="-381000" lvl="0" marL="457200" rtl="0" algn="l">
              <a:lnSpc>
                <a:spcPct val="150000"/>
              </a:lnSpc>
              <a:spcBef>
                <a:spcPts val="0"/>
              </a:spcBef>
              <a:spcAft>
                <a:spcPts val="0"/>
              </a:spcAft>
              <a:buSzPts val="2400"/>
              <a:buChar char="●"/>
            </a:pPr>
            <a:r>
              <a:rPr lang="de-DE" sz="2600"/>
              <a:t>Workers take online tests</a:t>
            </a:r>
            <a:endParaRPr sz="2600"/>
          </a:p>
          <a:p>
            <a:pPr indent="-381000" lvl="0" marL="457200" rtl="0" algn="l">
              <a:lnSpc>
                <a:spcPct val="150000"/>
              </a:lnSpc>
              <a:spcBef>
                <a:spcPts val="0"/>
              </a:spcBef>
              <a:spcAft>
                <a:spcPts val="0"/>
              </a:spcAft>
              <a:buSzPts val="2400"/>
              <a:buChar char="●"/>
            </a:pPr>
            <a:r>
              <a:rPr lang="de-DE" sz="2600"/>
              <a:t>Display score on profile</a:t>
            </a:r>
            <a:endParaRPr sz="2600"/>
          </a:p>
          <a:p>
            <a:pPr indent="-381000" lvl="0" marL="457200" rtl="0" algn="l">
              <a:lnSpc>
                <a:spcPct val="150000"/>
              </a:lnSpc>
              <a:spcBef>
                <a:spcPts val="0"/>
              </a:spcBef>
              <a:spcAft>
                <a:spcPts val="0"/>
              </a:spcAft>
              <a:buSzPts val="2400"/>
              <a:buChar char="●"/>
            </a:pPr>
            <a:r>
              <a:rPr lang="de-DE" sz="2600"/>
              <a:t>Tests licensed from companies</a:t>
            </a:r>
            <a:endParaRPr sz="2600"/>
          </a:p>
          <a:p>
            <a:pPr indent="-381000" lvl="0" marL="457200" rtl="0" algn="l">
              <a:lnSpc>
                <a:spcPct val="150000"/>
              </a:lnSpc>
              <a:spcBef>
                <a:spcPts val="0"/>
              </a:spcBef>
              <a:spcAft>
                <a:spcPts val="0"/>
              </a:spcAft>
              <a:buSzPts val="2400"/>
              <a:buChar char="●"/>
            </a:pPr>
            <a:r>
              <a:rPr lang="de-DE" sz="2600"/>
              <a:t>Domain-experts paid to create questions</a:t>
            </a:r>
            <a:endParaRPr sz="2600"/>
          </a:p>
          <a:p>
            <a:pPr indent="-381000" lvl="0" marL="457200" rtl="0" algn="l">
              <a:lnSpc>
                <a:spcPct val="150000"/>
              </a:lnSpc>
              <a:spcBef>
                <a:spcPts val="0"/>
              </a:spcBef>
              <a:spcAft>
                <a:spcPts val="0"/>
              </a:spcAft>
              <a:buSzPts val="2400"/>
              <a:buChar char="●"/>
            </a:pPr>
            <a:r>
              <a:rPr lang="de-DE" sz="2600"/>
              <a:t>Static question banks</a:t>
            </a:r>
            <a:endParaRPr sz="2600"/>
          </a:p>
        </p:txBody>
      </p:sp>
      <p:pic>
        <p:nvPicPr>
          <p:cNvPr id="233" name="Google Shape;233;gc694963bf3_0_129"/>
          <p:cNvPicPr preferRelativeResize="0"/>
          <p:nvPr/>
        </p:nvPicPr>
        <p:blipFill rotWithShape="1">
          <a:blip r:embed="rId3">
            <a:alphaModFix/>
          </a:blip>
          <a:srcRect b="0" l="0" r="0" t="0"/>
          <a:stretch/>
        </p:blipFill>
        <p:spPr>
          <a:xfrm>
            <a:off x="6062450" y="3179421"/>
            <a:ext cx="2347175" cy="418750"/>
          </a:xfrm>
          <a:prstGeom prst="rect">
            <a:avLst/>
          </a:prstGeom>
          <a:noFill/>
          <a:ln>
            <a:noFill/>
          </a:ln>
        </p:spPr>
      </p:pic>
      <p:pic>
        <p:nvPicPr>
          <p:cNvPr id="234" name="Google Shape;234;gc694963bf3_0_129"/>
          <p:cNvPicPr preferRelativeResize="0"/>
          <p:nvPr/>
        </p:nvPicPr>
        <p:blipFill rotWithShape="1">
          <a:blip r:embed="rId4">
            <a:alphaModFix/>
          </a:blip>
          <a:srcRect b="0" l="0" r="0" t="0"/>
          <a:stretch/>
        </p:blipFill>
        <p:spPr>
          <a:xfrm>
            <a:off x="7680725" y="212700"/>
            <a:ext cx="1365050" cy="154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c694963bf3_0_135"/>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ExpertRating Categories</a:t>
            </a:r>
            <a:endParaRPr/>
          </a:p>
        </p:txBody>
      </p:sp>
      <p:sp>
        <p:nvSpPr>
          <p:cNvPr id="241" name="Google Shape;241;gc694963bf3_0_135"/>
          <p:cNvSpPr txBox="1"/>
          <p:nvPr>
            <p:ph idx="1" type="body"/>
          </p:nvPr>
        </p:nvSpPr>
        <p:spPr>
          <a:xfrm>
            <a:off x="399675" y="1348550"/>
            <a:ext cx="4409700" cy="44058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de-DE"/>
              <a:t>Airlines and Aviation</a:t>
            </a:r>
            <a:endParaRPr/>
          </a:p>
          <a:p>
            <a:pPr indent="-342900" lvl="0" marL="457200" rtl="0" algn="l">
              <a:lnSpc>
                <a:spcPct val="150000"/>
              </a:lnSpc>
              <a:spcBef>
                <a:spcPts val="0"/>
              </a:spcBef>
              <a:spcAft>
                <a:spcPts val="0"/>
              </a:spcAft>
              <a:buSzPts val="1800"/>
              <a:buChar char="●"/>
            </a:pPr>
            <a:r>
              <a:rPr lang="de-DE"/>
              <a:t>Building &amp; Construction</a:t>
            </a:r>
            <a:endParaRPr/>
          </a:p>
          <a:p>
            <a:pPr indent="-342900" lvl="0" marL="457200" rtl="0" algn="l">
              <a:lnSpc>
                <a:spcPct val="150000"/>
              </a:lnSpc>
              <a:spcBef>
                <a:spcPts val="0"/>
              </a:spcBef>
              <a:spcAft>
                <a:spcPts val="0"/>
              </a:spcAft>
              <a:buSzPts val="1800"/>
              <a:buChar char="●"/>
            </a:pPr>
            <a:r>
              <a:rPr lang="de-DE"/>
              <a:t>Career guidance</a:t>
            </a:r>
            <a:endParaRPr/>
          </a:p>
          <a:p>
            <a:pPr indent="-342900" lvl="0" marL="457200" rtl="0" algn="l">
              <a:lnSpc>
                <a:spcPct val="150000"/>
              </a:lnSpc>
              <a:spcBef>
                <a:spcPts val="0"/>
              </a:spcBef>
              <a:spcAft>
                <a:spcPts val="0"/>
              </a:spcAft>
              <a:buSzPts val="1800"/>
              <a:buChar char="●"/>
            </a:pPr>
            <a:r>
              <a:rPr lang="de-DE"/>
              <a:t>Clothing and Fashion</a:t>
            </a:r>
            <a:endParaRPr/>
          </a:p>
          <a:p>
            <a:pPr indent="-342900" lvl="0" marL="457200" rtl="0" algn="l">
              <a:lnSpc>
                <a:spcPct val="150000"/>
              </a:lnSpc>
              <a:spcBef>
                <a:spcPts val="0"/>
              </a:spcBef>
              <a:spcAft>
                <a:spcPts val="0"/>
              </a:spcAft>
              <a:buSzPts val="1800"/>
              <a:buChar char="●"/>
            </a:pPr>
            <a:r>
              <a:rPr lang="de-DE"/>
              <a:t>Engineering</a:t>
            </a:r>
            <a:endParaRPr/>
          </a:p>
          <a:p>
            <a:pPr indent="-342900" lvl="0" marL="457200" rtl="0" algn="l">
              <a:lnSpc>
                <a:spcPct val="150000"/>
              </a:lnSpc>
              <a:spcBef>
                <a:spcPts val="0"/>
              </a:spcBef>
              <a:spcAft>
                <a:spcPts val="0"/>
              </a:spcAft>
              <a:buSzPts val="1800"/>
              <a:buChar char="●"/>
            </a:pPr>
            <a:r>
              <a:rPr lang="de-DE"/>
              <a:t>English language skills</a:t>
            </a:r>
            <a:endParaRPr/>
          </a:p>
          <a:p>
            <a:pPr indent="-342900" lvl="0" marL="457200" rtl="0" algn="l">
              <a:lnSpc>
                <a:spcPct val="150000"/>
              </a:lnSpc>
              <a:spcBef>
                <a:spcPts val="0"/>
              </a:spcBef>
              <a:spcAft>
                <a:spcPts val="0"/>
              </a:spcAft>
              <a:buSzPts val="1800"/>
              <a:buChar char="●"/>
            </a:pPr>
            <a:r>
              <a:rPr lang="de-DE"/>
              <a:t>Finance &amp; Accounting</a:t>
            </a:r>
            <a:endParaRPr/>
          </a:p>
          <a:p>
            <a:pPr indent="-342900" lvl="0" marL="457200" rtl="0" algn="l">
              <a:lnSpc>
                <a:spcPct val="150000"/>
              </a:lnSpc>
              <a:spcBef>
                <a:spcPts val="0"/>
              </a:spcBef>
              <a:spcAft>
                <a:spcPts val="0"/>
              </a:spcAft>
              <a:buSzPts val="1800"/>
              <a:buChar char="●"/>
            </a:pPr>
            <a:r>
              <a:rPr lang="de-DE"/>
              <a:t>Food and hospitality</a:t>
            </a:r>
            <a:endParaRPr/>
          </a:p>
          <a:p>
            <a:pPr indent="-342900" lvl="0" marL="457200" rtl="0" algn="l">
              <a:lnSpc>
                <a:spcPct val="150000"/>
              </a:lnSpc>
              <a:spcBef>
                <a:spcPts val="0"/>
              </a:spcBef>
              <a:spcAft>
                <a:spcPts val="0"/>
              </a:spcAft>
              <a:buSzPts val="1800"/>
              <a:buChar char="●"/>
            </a:pPr>
            <a:r>
              <a:rPr lang="de-DE"/>
              <a:t>Foreign language skills</a:t>
            </a:r>
            <a:endParaRPr/>
          </a:p>
        </p:txBody>
      </p:sp>
      <p:sp>
        <p:nvSpPr>
          <p:cNvPr id="242" name="Google Shape;242;gc694963bf3_0_135"/>
          <p:cNvSpPr txBox="1"/>
          <p:nvPr/>
        </p:nvSpPr>
        <p:spPr>
          <a:xfrm>
            <a:off x="5566950" y="1335600"/>
            <a:ext cx="4477800" cy="41868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1000"/>
              </a:spcBef>
              <a:spcAft>
                <a:spcPts val="0"/>
              </a:spcAft>
              <a:buClr>
                <a:schemeClr val="dk1"/>
              </a:buClr>
              <a:buSzPts val="2000"/>
              <a:buFont typeface="Open Sans"/>
              <a:buChar char="●"/>
            </a:pPr>
            <a:r>
              <a:rPr b="0" i="0" lang="de-DE" sz="2000" u="none" cap="none" strike="noStrike">
                <a:solidFill>
                  <a:schemeClr val="dk1"/>
                </a:solidFill>
                <a:latin typeface="Open Sans"/>
                <a:ea typeface="Open Sans"/>
                <a:cs typeface="Open Sans"/>
                <a:sym typeface="Open Sans"/>
              </a:rPr>
              <a:t>Graphic design</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50000"/>
              </a:lnSpc>
              <a:spcBef>
                <a:spcPts val="0"/>
              </a:spcBef>
              <a:spcAft>
                <a:spcPts val="0"/>
              </a:spcAft>
              <a:buClr>
                <a:schemeClr val="dk1"/>
              </a:buClr>
              <a:buSzPts val="2000"/>
              <a:buFont typeface="Open Sans"/>
              <a:buChar char="●"/>
            </a:pPr>
            <a:r>
              <a:rPr b="0" i="0" lang="de-DE" sz="2000" u="none" cap="none" strike="noStrike">
                <a:solidFill>
                  <a:schemeClr val="dk1"/>
                </a:solidFill>
                <a:latin typeface="Open Sans"/>
                <a:ea typeface="Open Sans"/>
                <a:cs typeface="Open Sans"/>
                <a:sym typeface="Open Sans"/>
              </a:rPr>
              <a:t>Healthcare</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50000"/>
              </a:lnSpc>
              <a:spcBef>
                <a:spcPts val="0"/>
              </a:spcBef>
              <a:spcAft>
                <a:spcPts val="0"/>
              </a:spcAft>
              <a:buClr>
                <a:schemeClr val="dk1"/>
              </a:buClr>
              <a:buSzPts val="2000"/>
              <a:buFont typeface="Open Sans"/>
              <a:buChar char="●"/>
            </a:pPr>
            <a:r>
              <a:rPr b="0" i="0" lang="de-DE" sz="2000" u="none" cap="none" strike="noStrike">
                <a:solidFill>
                  <a:schemeClr val="dk1"/>
                </a:solidFill>
                <a:latin typeface="Open Sans"/>
                <a:ea typeface="Open Sans"/>
                <a:cs typeface="Open Sans"/>
                <a:sym typeface="Open Sans"/>
              </a:rPr>
              <a:t>IT &amp; Computer skills</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50000"/>
              </a:lnSpc>
              <a:spcBef>
                <a:spcPts val="0"/>
              </a:spcBef>
              <a:spcAft>
                <a:spcPts val="0"/>
              </a:spcAft>
              <a:buClr>
                <a:schemeClr val="dk1"/>
              </a:buClr>
              <a:buSzPts val="2000"/>
              <a:buFont typeface="Open Sans"/>
              <a:buChar char="●"/>
            </a:pPr>
            <a:r>
              <a:rPr b="0" i="0" lang="de-DE" sz="2000" u="none" cap="none" strike="noStrike">
                <a:solidFill>
                  <a:schemeClr val="dk1"/>
                </a:solidFill>
                <a:latin typeface="Open Sans"/>
                <a:ea typeface="Open Sans"/>
                <a:cs typeface="Open Sans"/>
                <a:sym typeface="Open Sans"/>
              </a:rPr>
              <a:t>Law</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50000"/>
              </a:lnSpc>
              <a:spcBef>
                <a:spcPts val="0"/>
              </a:spcBef>
              <a:spcAft>
                <a:spcPts val="0"/>
              </a:spcAft>
              <a:buClr>
                <a:schemeClr val="dk1"/>
              </a:buClr>
              <a:buSzPts val="2000"/>
              <a:buFont typeface="Open Sans"/>
              <a:buChar char="●"/>
            </a:pPr>
            <a:r>
              <a:rPr b="0" i="0" lang="de-DE" sz="2000" u="none" cap="none" strike="noStrike">
                <a:solidFill>
                  <a:schemeClr val="dk1"/>
                </a:solidFill>
                <a:latin typeface="Open Sans"/>
                <a:ea typeface="Open Sans"/>
                <a:cs typeface="Open Sans"/>
                <a:sym typeface="Open Sans"/>
              </a:rPr>
              <a:t>Management</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50000"/>
              </a:lnSpc>
              <a:spcBef>
                <a:spcPts val="0"/>
              </a:spcBef>
              <a:spcAft>
                <a:spcPts val="0"/>
              </a:spcAft>
              <a:buClr>
                <a:schemeClr val="dk1"/>
              </a:buClr>
              <a:buSzPts val="2000"/>
              <a:buFont typeface="Open Sans"/>
              <a:buChar char="●"/>
            </a:pPr>
            <a:r>
              <a:rPr b="0" i="0" lang="de-DE" sz="2000" u="none" cap="none" strike="noStrike">
                <a:solidFill>
                  <a:schemeClr val="dk1"/>
                </a:solidFill>
                <a:latin typeface="Open Sans"/>
                <a:ea typeface="Open Sans"/>
                <a:cs typeface="Open Sans"/>
                <a:sym typeface="Open Sans"/>
              </a:rPr>
              <a:t>Media</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50000"/>
              </a:lnSpc>
              <a:spcBef>
                <a:spcPts val="0"/>
              </a:spcBef>
              <a:spcAft>
                <a:spcPts val="0"/>
              </a:spcAft>
              <a:buClr>
                <a:schemeClr val="dk1"/>
              </a:buClr>
              <a:buSzPts val="2000"/>
              <a:buFont typeface="Open Sans"/>
              <a:buChar char="●"/>
            </a:pPr>
            <a:r>
              <a:rPr b="0" i="0" lang="de-DE" sz="2000" u="none" cap="none" strike="noStrike">
                <a:solidFill>
                  <a:schemeClr val="dk1"/>
                </a:solidFill>
                <a:latin typeface="Open Sans"/>
                <a:ea typeface="Open Sans"/>
                <a:cs typeface="Open Sans"/>
                <a:sym typeface="Open Sans"/>
              </a:rPr>
              <a:t>Medical transcription and billing</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50000"/>
              </a:lnSpc>
              <a:spcBef>
                <a:spcPts val="0"/>
              </a:spcBef>
              <a:spcAft>
                <a:spcPts val="0"/>
              </a:spcAft>
              <a:buClr>
                <a:schemeClr val="dk1"/>
              </a:buClr>
              <a:buSzPts val="2000"/>
              <a:buFont typeface="Open Sans"/>
              <a:buChar char="●"/>
            </a:pPr>
            <a:r>
              <a:rPr b="0" i="0" lang="de-DE" sz="2000" u="none" cap="none" strike="noStrike">
                <a:solidFill>
                  <a:schemeClr val="dk1"/>
                </a:solidFill>
                <a:latin typeface="Open Sans"/>
                <a:ea typeface="Open Sans"/>
                <a:cs typeface="Open Sans"/>
                <a:sym typeface="Open Sans"/>
              </a:rPr>
              <a:t>Office temp skills</a:t>
            </a:r>
            <a:endParaRPr b="0" i="0" sz="2000" u="none" cap="none" strike="noStrike">
              <a:solidFill>
                <a:schemeClr val="dk1"/>
              </a:solidFill>
              <a:latin typeface="Open Sans"/>
              <a:ea typeface="Open Sans"/>
              <a:cs typeface="Open Sans"/>
              <a:sym typeface="Open Sans"/>
            </a:endParaRPr>
          </a:p>
          <a:p>
            <a:pPr indent="-355600" lvl="0" marL="457200" marR="0" rtl="0" algn="l">
              <a:lnSpc>
                <a:spcPct val="150000"/>
              </a:lnSpc>
              <a:spcBef>
                <a:spcPts val="0"/>
              </a:spcBef>
              <a:spcAft>
                <a:spcPts val="0"/>
              </a:spcAft>
              <a:buClr>
                <a:schemeClr val="dk1"/>
              </a:buClr>
              <a:buSzPts val="2000"/>
              <a:buFont typeface="Open Sans"/>
              <a:buChar char="●"/>
            </a:pPr>
            <a:r>
              <a:rPr b="0" i="0" lang="de-DE" sz="2000" u="none" cap="none" strike="noStrike">
                <a:solidFill>
                  <a:schemeClr val="dk1"/>
                </a:solidFill>
                <a:latin typeface="Open Sans"/>
                <a:ea typeface="Open Sans"/>
                <a:cs typeface="Open Sans"/>
                <a:sym typeface="Open Sans"/>
              </a:rPr>
              <a:t>Sales and Marketing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399674" y="365125"/>
            <a:ext cx="10515600"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Open Sans"/>
              <a:buNone/>
            </a:pPr>
            <a:r>
              <a:rPr lang="de-DE"/>
              <a:t>Recruiting is hard</a:t>
            </a:r>
            <a:endParaRPr/>
          </a:p>
        </p:txBody>
      </p:sp>
      <p:sp>
        <p:nvSpPr>
          <p:cNvPr id="112" name="Google Shape;112;p4"/>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317500" lvl="0" marL="342900" rtl="0" algn="l">
              <a:lnSpc>
                <a:spcPct val="115000"/>
              </a:lnSpc>
              <a:spcBef>
                <a:spcPts val="1000"/>
              </a:spcBef>
              <a:spcAft>
                <a:spcPts val="0"/>
              </a:spcAft>
              <a:buClr>
                <a:schemeClr val="dk1"/>
              </a:buClr>
              <a:buSzPts val="2800"/>
              <a:buFont typeface="Arial"/>
              <a:buChar char="•"/>
            </a:pPr>
            <a:r>
              <a:rPr lang="de-DE" sz="2800"/>
              <a:t>MTurk, CrowdFlower, oDesk, or Freelancer gives us access to a lot of people</a:t>
            </a:r>
            <a:endParaRPr sz="2800"/>
          </a:p>
          <a:p>
            <a:pPr indent="-317500" lvl="0" marL="342900" rtl="0" algn="l">
              <a:lnSpc>
                <a:spcPct val="115000"/>
              </a:lnSpc>
              <a:spcBef>
                <a:spcPts val="1000"/>
              </a:spcBef>
              <a:spcAft>
                <a:spcPts val="0"/>
              </a:spcAft>
              <a:buClr>
                <a:schemeClr val="dk1"/>
              </a:buClr>
              <a:buSzPts val="2800"/>
              <a:buFont typeface="Arial"/>
              <a:buChar char="•"/>
            </a:pPr>
            <a:r>
              <a:rPr lang="de-DE" sz="2800"/>
              <a:t>But are they useful for specialized skills?</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c694963bf3_0_141"/>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Problems</a:t>
            </a:r>
            <a:endParaRPr/>
          </a:p>
        </p:txBody>
      </p:sp>
      <p:sp>
        <p:nvSpPr>
          <p:cNvPr id="249" name="Google Shape;249;gc694963bf3_0_141"/>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381000" lvl="0" marL="457200" rtl="0" algn="l">
              <a:lnSpc>
                <a:spcPct val="150000"/>
              </a:lnSpc>
              <a:spcBef>
                <a:spcPts val="1000"/>
              </a:spcBef>
              <a:spcAft>
                <a:spcPts val="0"/>
              </a:spcAft>
              <a:buSzPts val="2400"/>
              <a:buChar char="●"/>
            </a:pPr>
            <a:r>
              <a:rPr lang="de-DE" sz="2600"/>
              <a:t>Static Question Banks</a:t>
            </a:r>
            <a:endParaRPr sz="2600"/>
          </a:p>
          <a:p>
            <a:pPr indent="-381000" lvl="1" marL="914400" rtl="0" algn="l">
              <a:lnSpc>
                <a:spcPct val="150000"/>
              </a:lnSpc>
              <a:spcBef>
                <a:spcPts val="0"/>
              </a:spcBef>
              <a:spcAft>
                <a:spcPts val="0"/>
              </a:spcAft>
              <a:buSzPts val="2400"/>
              <a:buChar char="○"/>
            </a:pPr>
            <a:r>
              <a:rPr lang="de-DE" sz="2600"/>
              <a:t>Questions become outdated</a:t>
            </a:r>
            <a:endParaRPr sz="2600"/>
          </a:p>
          <a:p>
            <a:pPr indent="-381000" lvl="1" marL="914400" rtl="0" algn="l">
              <a:lnSpc>
                <a:spcPct val="150000"/>
              </a:lnSpc>
              <a:spcBef>
                <a:spcPts val="0"/>
              </a:spcBef>
              <a:spcAft>
                <a:spcPts val="0"/>
              </a:spcAft>
              <a:buSzPts val="2400"/>
              <a:buChar char="○"/>
            </a:pPr>
            <a:r>
              <a:rPr lang="de-DE" sz="2600"/>
              <a:t>Cheating</a:t>
            </a:r>
            <a:endParaRPr sz="2600"/>
          </a:p>
          <a:p>
            <a:pPr indent="-381000" lvl="0" marL="457200" rtl="0" algn="l">
              <a:lnSpc>
                <a:spcPct val="150000"/>
              </a:lnSpc>
              <a:spcBef>
                <a:spcPts val="0"/>
              </a:spcBef>
              <a:spcAft>
                <a:spcPts val="0"/>
              </a:spcAft>
              <a:buSzPts val="2400"/>
              <a:buChar char="●"/>
            </a:pPr>
            <a:r>
              <a:rPr lang="de-DE" sz="2600"/>
              <a:t>Lack of evaluation</a:t>
            </a:r>
            <a:endParaRPr sz="2600"/>
          </a:p>
          <a:p>
            <a:pPr indent="-381000" lvl="1" marL="914400" rtl="0" algn="l">
              <a:lnSpc>
                <a:spcPct val="150000"/>
              </a:lnSpc>
              <a:spcBef>
                <a:spcPts val="0"/>
              </a:spcBef>
              <a:spcAft>
                <a:spcPts val="0"/>
              </a:spcAft>
              <a:buSzPts val="2400"/>
              <a:buChar char="○"/>
            </a:pPr>
            <a:r>
              <a:rPr lang="de-DE" sz="2600"/>
              <a:t>Questionable long-term performance predictors</a:t>
            </a:r>
            <a:endParaRPr sz="2600"/>
          </a:p>
          <a:p>
            <a:pPr indent="-381000" lvl="1" marL="914400" rtl="0" algn="l">
              <a:lnSpc>
                <a:spcPct val="150000"/>
              </a:lnSpc>
              <a:spcBef>
                <a:spcPts val="0"/>
              </a:spcBef>
              <a:spcAft>
                <a:spcPts val="0"/>
              </a:spcAft>
              <a:buSzPts val="2400"/>
              <a:buChar char="○"/>
            </a:pPr>
            <a:r>
              <a:rPr lang="de-DE" sz="2600"/>
              <a:t>Questions may have errors or ambiguities</a:t>
            </a:r>
            <a:endParaRPr sz="2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c694963bf3_0_147"/>
          <p:cNvSpPr txBox="1"/>
          <p:nvPr>
            <p:ph type="title"/>
          </p:nvPr>
        </p:nvSpPr>
        <p:spPr>
          <a:xfrm>
            <a:off x="399675" y="365125"/>
            <a:ext cx="10515600" cy="98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STEP: A Scalable Testing and Evaluation Platform</a:t>
            </a:r>
            <a:endParaRPr/>
          </a:p>
          <a:p>
            <a:pPr indent="457200" lvl="0" marL="5486400" rtl="0" algn="l">
              <a:lnSpc>
                <a:spcPct val="90000"/>
              </a:lnSpc>
              <a:spcBef>
                <a:spcPts val="0"/>
              </a:spcBef>
              <a:spcAft>
                <a:spcPts val="0"/>
              </a:spcAft>
              <a:buSzPts val="1800"/>
              <a:buNone/>
            </a:pPr>
            <a:r>
              <a:rPr b="0" lang="de-DE" sz="1954"/>
              <a:t> Christoforaki and Ipeirotis (2014)</a:t>
            </a:r>
            <a:endParaRPr b="0" sz="1954"/>
          </a:p>
        </p:txBody>
      </p:sp>
      <p:sp>
        <p:nvSpPr>
          <p:cNvPr id="256" name="Google Shape;256;gc694963bf3_0_147"/>
          <p:cNvSpPr txBox="1"/>
          <p:nvPr>
            <p:ph idx="1" type="body"/>
          </p:nvPr>
        </p:nvSpPr>
        <p:spPr>
          <a:xfrm>
            <a:off x="399675" y="1412175"/>
            <a:ext cx="10515600" cy="4730100"/>
          </a:xfrm>
          <a:prstGeom prst="rect">
            <a:avLst/>
          </a:prstGeom>
          <a:noFill/>
          <a:ln>
            <a:noFill/>
          </a:ln>
        </p:spPr>
        <p:txBody>
          <a:bodyPr anchorCtr="0" anchor="t" bIns="45700" lIns="91425" spcFirstLastPara="1" rIns="91425" wrap="square" tIns="45700">
            <a:normAutofit/>
          </a:bodyPr>
          <a:lstStyle/>
          <a:p>
            <a:pPr indent="-381000" lvl="0" marL="457200" rtl="0" algn="l">
              <a:lnSpc>
                <a:spcPct val="150000"/>
              </a:lnSpc>
              <a:spcBef>
                <a:spcPts val="1000"/>
              </a:spcBef>
              <a:spcAft>
                <a:spcPts val="0"/>
              </a:spcAft>
              <a:buSzPts val="2400"/>
              <a:buChar char="●"/>
            </a:pPr>
            <a:r>
              <a:rPr lang="de-DE" sz="2600"/>
              <a:t>Continuously generate new questions</a:t>
            </a:r>
            <a:endParaRPr sz="2600"/>
          </a:p>
          <a:p>
            <a:pPr indent="-381000" lvl="1" marL="914400" rtl="0" algn="l">
              <a:lnSpc>
                <a:spcPct val="150000"/>
              </a:lnSpc>
              <a:spcBef>
                <a:spcPts val="0"/>
              </a:spcBef>
              <a:spcAft>
                <a:spcPts val="0"/>
              </a:spcAft>
              <a:buSzPts val="2400"/>
              <a:buChar char="○"/>
            </a:pPr>
            <a:r>
              <a:rPr lang="de-DE" sz="2600"/>
              <a:t>Make tests more cheating proof</a:t>
            </a:r>
            <a:endParaRPr sz="2600"/>
          </a:p>
          <a:p>
            <a:pPr indent="-381000" lvl="1" marL="914400" rtl="0" algn="l">
              <a:lnSpc>
                <a:spcPct val="150000"/>
              </a:lnSpc>
              <a:spcBef>
                <a:spcPts val="0"/>
              </a:spcBef>
              <a:spcAft>
                <a:spcPts val="0"/>
              </a:spcAft>
              <a:buSzPts val="2400"/>
              <a:buChar char="○"/>
            </a:pPr>
            <a:r>
              <a:rPr lang="de-DE" sz="2600"/>
              <a:t>Keep questions up-to-date</a:t>
            </a:r>
            <a:endParaRPr sz="2600"/>
          </a:p>
          <a:p>
            <a:pPr indent="-381000" lvl="0" marL="457200" rtl="0" algn="l">
              <a:lnSpc>
                <a:spcPct val="150000"/>
              </a:lnSpc>
              <a:spcBef>
                <a:spcPts val="0"/>
              </a:spcBef>
              <a:spcAft>
                <a:spcPts val="0"/>
              </a:spcAft>
              <a:buSzPts val="2400"/>
              <a:buChar char="●"/>
            </a:pPr>
            <a:r>
              <a:rPr lang="de-DE" sz="2600"/>
              <a:t>Evaluate question quality</a:t>
            </a:r>
            <a:endParaRPr sz="2600"/>
          </a:p>
          <a:p>
            <a:pPr indent="-381000" lvl="1" marL="914400" rtl="0" algn="l">
              <a:lnSpc>
                <a:spcPct val="150000"/>
              </a:lnSpc>
              <a:spcBef>
                <a:spcPts val="0"/>
              </a:spcBef>
              <a:spcAft>
                <a:spcPts val="0"/>
              </a:spcAft>
              <a:buSzPts val="2400"/>
              <a:buChar char="○"/>
            </a:pPr>
            <a:r>
              <a:rPr lang="de-DE" sz="2600"/>
              <a:t>Identify errors or ambiguities</a:t>
            </a:r>
            <a:endParaRPr sz="2600"/>
          </a:p>
          <a:p>
            <a:pPr indent="-381000" lvl="1" marL="914400" rtl="0" algn="l">
              <a:lnSpc>
                <a:spcPct val="150000"/>
              </a:lnSpc>
              <a:spcBef>
                <a:spcPts val="0"/>
              </a:spcBef>
              <a:spcAft>
                <a:spcPts val="0"/>
              </a:spcAft>
              <a:buSzPts val="2400"/>
              <a:buChar char="○"/>
            </a:pPr>
            <a:r>
              <a:rPr lang="de-DE" sz="2600"/>
              <a:t>Use real-market performance data for evaluation</a:t>
            </a:r>
            <a:endParaRPr sz="2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c694963bf3_0_68"/>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de-DE"/>
              <a:t>STEP system summary</a:t>
            </a:r>
            <a:endParaRPr/>
          </a:p>
        </p:txBody>
      </p:sp>
      <p:pic>
        <p:nvPicPr>
          <p:cNvPr id="263" name="Google Shape;263;gc694963bf3_0_68"/>
          <p:cNvPicPr preferRelativeResize="0"/>
          <p:nvPr/>
        </p:nvPicPr>
        <p:blipFill rotWithShape="1">
          <a:blip r:embed="rId3">
            <a:alphaModFix/>
          </a:blip>
          <a:srcRect b="0" l="0" r="0" t="921"/>
          <a:stretch/>
        </p:blipFill>
        <p:spPr>
          <a:xfrm>
            <a:off x="914025" y="1412175"/>
            <a:ext cx="9486900" cy="4502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c69333e776_0_18"/>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Stack Overflow</a:t>
            </a:r>
            <a:endParaRPr/>
          </a:p>
        </p:txBody>
      </p:sp>
      <p:sp>
        <p:nvSpPr>
          <p:cNvPr id="270" name="Google Shape;270;gc69333e776_0_18"/>
          <p:cNvSpPr txBox="1"/>
          <p:nvPr>
            <p:ph idx="1" type="body"/>
          </p:nvPr>
        </p:nvSpPr>
        <p:spPr>
          <a:xfrm>
            <a:off x="399675" y="2256475"/>
            <a:ext cx="7877400" cy="38856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000"/>
              </a:spcBef>
              <a:spcAft>
                <a:spcPts val="0"/>
              </a:spcAft>
              <a:buSzPts val="1800"/>
              <a:buNone/>
            </a:pPr>
            <a:r>
              <a:rPr lang="de-DE" sz="2100"/>
              <a:t>“A Q/A site for professional and enthusiast programmers”</a:t>
            </a:r>
            <a:endParaRPr sz="2100"/>
          </a:p>
          <a:p>
            <a:pPr indent="-368300" lvl="0" marL="457200" rtl="0" algn="l">
              <a:lnSpc>
                <a:spcPct val="150000"/>
              </a:lnSpc>
              <a:spcBef>
                <a:spcPts val="1000"/>
              </a:spcBef>
              <a:spcAft>
                <a:spcPts val="0"/>
              </a:spcAft>
              <a:buSzPts val="2200"/>
              <a:buChar char="●"/>
            </a:pPr>
            <a:r>
              <a:rPr lang="de-DE" sz="2400"/>
              <a:t>3 million subscribed users</a:t>
            </a:r>
            <a:endParaRPr sz="2400"/>
          </a:p>
          <a:p>
            <a:pPr indent="-368300" lvl="0" marL="457200" rtl="0" algn="l">
              <a:lnSpc>
                <a:spcPct val="150000"/>
              </a:lnSpc>
              <a:spcBef>
                <a:spcPts val="0"/>
              </a:spcBef>
              <a:spcAft>
                <a:spcPts val="0"/>
              </a:spcAft>
              <a:buSzPts val="2200"/>
              <a:buChar char="●"/>
            </a:pPr>
            <a:r>
              <a:rPr lang="de-DE" sz="2400"/>
              <a:t>8 million questions</a:t>
            </a:r>
            <a:endParaRPr sz="2400"/>
          </a:p>
          <a:p>
            <a:pPr indent="-368300" lvl="0" marL="457200" rtl="0" algn="l">
              <a:lnSpc>
                <a:spcPct val="150000"/>
              </a:lnSpc>
              <a:spcBef>
                <a:spcPts val="0"/>
              </a:spcBef>
              <a:spcAft>
                <a:spcPts val="0"/>
              </a:spcAft>
              <a:buSzPts val="2200"/>
              <a:buChar char="●"/>
            </a:pPr>
            <a:r>
              <a:rPr lang="de-DE" sz="2400"/>
              <a:t>35K tags</a:t>
            </a:r>
            <a:endParaRPr sz="2400"/>
          </a:p>
          <a:p>
            <a:pPr indent="-368300" lvl="0" marL="457200" rtl="0" algn="l">
              <a:lnSpc>
                <a:spcPct val="150000"/>
              </a:lnSpc>
              <a:spcBef>
                <a:spcPts val="0"/>
              </a:spcBef>
              <a:spcAft>
                <a:spcPts val="0"/>
              </a:spcAft>
              <a:buSzPts val="2200"/>
              <a:buChar char="●"/>
            </a:pPr>
            <a:r>
              <a:rPr lang="de-DE" sz="2400"/>
              <a:t>91% at least one answer</a:t>
            </a:r>
            <a:endParaRPr sz="2400"/>
          </a:p>
        </p:txBody>
      </p:sp>
      <p:pic>
        <p:nvPicPr>
          <p:cNvPr id="271" name="Google Shape;271;gc69333e776_0_18"/>
          <p:cNvPicPr preferRelativeResize="0"/>
          <p:nvPr/>
        </p:nvPicPr>
        <p:blipFill rotWithShape="1">
          <a:blip r:embed="rId3">
            <a:alphaModFix/>
          </a:blip>
          <a:srcRect b="0" l="0" r="0" t="0"/>
          <a:stretch/>
        </p:blipFill>
        <p:spPr>
          <a:xfrm>
            <a:off x="399675" y="1365925"/>
            <a:ext cx="2401725" cy="817625"/>
          </a:xfrm>
          <a:prstGeom prst="rect">
            <a:avLst/>
          </a:prstGeom>
          <a:noFill/>
          <a:ln>
            <a:noFill/>
          </a:ln>
        </p:spPr>
      </p:pic>
      <p:graphicFrame>
        <p:nvGraphicFramePr>
          <p:cNvPr id="272" name="Google Shape;272;gc69333e776_0_18"/>
          <p:cNvGraphicFramePr/>
          <p:nvPr/>
        </p:nvGraphicFramePr>
        <p:xfrm>
          <a:off x="8531050" y="1601647"/>
          <a:ext cx="3000000" cy="3000000"/>
        </p:xfrm>
        <a:graphic>
          <a:graphicData uri="http://schemas.openxmlformats.org/drawingml/2006/table">
            <a:tbl>
              <a:tblPr>
                <a:noFill/>
                <a:tableStyleId>{4D804AE5-B2D0-4B4E-A522-7C206725C0F2}</a:tableStyleId>
              </a:tblPr>
              <a:tblGrid>
                <a:gridCol w="1017625"/>
                <a:gridCol w="1263675"/>
                <a:gridCol w="477450"/>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Topic</a:t>
                      </a:r>
                      <a:endParaRPr sz="1400" u="none" cap="none" strike="noStrike"/>
                    </a:p>
                  </a:txBody>
                  <a:tcPr marT="91425" marB="91425" marR="91425" marL="91425">
                    <a:solidFill>
                      <a:schemeClr val="accent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Questions</a:t>
                      </a:r>
                      <a:endParaRPr sz="1400" u="none" cap="none" strike="noStrike"/>
                    </a:p>
                  </a:txBody>
                  <a:tcPr marT="91425" marB="91425" marR="91425" marL="91425">
                    <a:solidFill>
                      <a:schemeClr val="accent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a:t>
                      </a:r>
                      <a:endParaRPr sz="1400" u="none" cap="none" strike="noStrike"/>
                    </a:p>
                  </a:txBody>
                  <a:tcPr marT="91425" marB="91425" marR="91425" marL="91425">
                    <a:solidFill>
                      <a:schemeClr val="accent6"/>
                    </a:solidFill>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Java</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737,563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8.9</a:t>
                      </a:r>
                      <a:endParaRPr sz="1400" u="none" cap="none" strike="noStrike"/>
                    </a:p>
                  </a:txBody>
                  <a:tcPr marT="91425" marB="91425" marR="91425" marL="91425"/>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Javascript</a:t>
                      </a:r>
                      <a:endParaRPr sz="1400" u="none" cap="none" strike="noStrike"/>
                    </a:p>
                  </a:txBody>
                  <a:tcPr marT="91425" marB="91425" marR="91425" marL="91425">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723,150</a:t>
                      </a:r>
                      <a:endParaRPr sz="1400" u="none" cap="none" strike="noStrike"/>
                    </a:p>
                  </a:txBody>
                  <a:tcPr marT="91425" marB="91425" marR="91425" marL="91425">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8.7</a:t>
                      </a:r>
                      <a:endParaRPr sz="1400" u="none" cap="none" strike="noStrike"/>
                    </a:p>
                  </a:txBody>
                  <a:tcPr marT="91425" marB="91425" marR="91425" marL="91425">
                    <a:solidFill>
                      <a:srgbClr val="EFEFEF"/>
                    </a:solidFill>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C#</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714,774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8.6</a:t>
                      </a:r>
                      <a:endParaRPr sz="1400" u="none" cap="none" strike="noStrike"/>
                    </a:p>
                  </a:txBody>
                  <a:tcPr marT="91425" marB="91425" marR="91425" marL="91425"/>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PHP</a:t>
                      </a:r>
                      <a:endParaRPr sz="1400" u="none" cap="none" strike="noStrike"/>
                    </a:p>
                  </a:txBody>
                  <a:tcPr marT="91425" marB="91425" marR="91425" marL="91425">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658,827</a:t>
                      </a:r>
                      <a:endParaRPr sz="1400" u="none" cap="none" strike="noStrike"/>
                    </a:p>
                  </a:txBody>
                  <a:tcPr marT="91425" marB="91425" marR="91425" marL="91425">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8.0</a:t>
                      </a:r>
                      <a:endParaRPr sz="1400" u="none" cap="none" strike="noStrike"/>
                    </a:p>
                  </a:txBody>
                  <a:tcPr marT="91425" marB="91425" marR="91425" marL="91425">
                    <a:solidFill>
                      <a:srgbClr val="EFEFEF"/>
                    </a:solidFill>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Android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585,017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7.1</a:t>
                      </a:r>
                      <a:endParaRPr sz="1400" u="none" cap="none" strike="noStrike"/>
                    </a:p>
                  </a:txBody>
                  <a:tcPr marT="91425" marB="91425" marR="91425" marL="91425"/>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Jquery</a:t>
                      </a:r>
                      <a:endParaRPr sz="1400" u="none" cap="none" strike="noStrike"/>
                    </a:p>
                  </a:txBody>
                  <a:tcPr marT="91425" marB="91425" marR="91425" marL="91425">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545,775</a:t>
                      </a:r>
                      <a:endParaRPr sz="1400" u="none" cap="none" strike="noStrike"/>
                    </a:p>
                  </a:txBody>
                  <a:tcPr marT="91425" marB="91425" marR="91425" marL="91425">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6.6</a:t>
                      </a:r>
                      <a:endParaRPr sz="1400" u="none" cap="none" strike="noStrike"/>
                    </a:p>
                  </a:txBody>
                  <a:tcPr marT="91425" marB="91425" marR="91425" marL="91425">
                    <a:solidFill>
                      <a:srgbClr val="EFEFEF"/>
                    </a:solidFill>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Python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355,093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4.6</a:t>
                      </a:r>
                      <a:endParaRPr sz="1400" u="none" cap="none" strike="noStrike"/>
                    </a:p>
                  </a:txBody>
                  <a:tcPr marT="91425" marB="91425" marR="91425" marL="91425"/>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HTML</a:t>
                      </a:r>
                      <a:endParaRPr sz="1400" u="none" cap="none" strike="noStrike"/>
                    </a:p>
                  </a:txBody>
                  <a:tcPr marT="91425" marB="91425" marR="91425" marL="91425">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352,146</a:t>
                      </a:r>
                      <a:endParaRPr sz="1400" u="none" cap="none" strike="noStrike"/>
                    </a:p>
                  </a:txBody>
                  <a:tcPr marT="91425" marB="91425" marR="91425" marL="91425">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4.2</a:t>
                      </a:r>
                      <a:endParaRPr sz="1400" u="none" cap="none" strike="noStrike"/>
                    </a:p>
                  </a:txBody>
                  <a:tcPr marT="91425" marB="91425" marR="91425" marL="91425">
                    <a:solidFill>
                      <a:srgbClr val="EFEFEF"/>
                    </a:solidFill>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C++</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325,667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3.9</a:t>
                      </a:r>
                      <a:endParaRPr sz="1400" u="none" cap="none" strike="noStrike"/>
                    </a:p>
                  </a:txBody>
                  <a:tcPr marT="91425" marB="91425" marR="91425" marL="91425"/>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mysql</a:t>
                      </a:r>
                      <a:endParaRPr sz="1400" u="none" cap="none" strike="noStrike"/>
                    </a:p>
                  </a:txBody>
                  <a:tcPr marT="91425" marB="91425" marR="91425" marL="91425">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280,946</a:t>
                      </a:r>
                      <a:endParaRPr sz="1400" u="none" cap="none" strike="noStrike"/>
                    </a:p>
                  </a:txBody>
                  <a:tcPr marT="91425" marB="91425" marR="91425" marL="91425">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de-DE" sz="1400" u="none" cap="none" strike="noStrike"/>
                        <a:t>3.4</a:t>
                      </a:r>
                      <a:endParaRPr sz="1400" u="none" cap="none" strike="noStrike"/>
                    </a:p>
                  </a:txBody>
                  <a:tcPr marT="91425" marB="91425" marR="91425" marL="91425">
                    <a:solidFill>
                      <a:srgbClr val="EFEFEF"/>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c69333e776_0_24"/>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Stack Overflow Challenges</a:t>
            </a:r>
            <a:endParaRPr/>
          </a:p>
        </p:txBody>
      </p:sp>
      <p:sp>
        <p:nvSpPr>
          <p:cNvPr id="279" name="Google Shape;279;gc69333e776_0_24"/>
          <p:cNvSpPr txBox="1"/>
          <p:nvPr>
            <p:ph idx="1" type="body"/>
          </p:nvPr>
        </p:nvSpPr>
        <p:spPr>
          <a:xfrm>
            <a:off x="399675" y="1348548"/>
            <a:ext cx="10515600" cy="1239600"/>
          </a:xfrm>
          <a:prstGeom prst="rect">
            <a:avLst/>
          </a:prstGeom>
          <a:noFill/>
          <a:ln>
            <a:noFill/>
          </a:ln>
        </p:spPr>
        <p:txBody>
          <a:bodyPr anchorCtr="0" anchor="t" bIns="45700" lIns="91425" spcFirstLastPara="1" rIns="91425" wrap="square" tIns="45700">
            <a:normAutofit/>
          </a:bodyPr>
          <a:lstStyle/>
          <a:p>
            <a:pPr indent="-342900" lvl="0" marL="457200" rtl="0" algn="l">
              <a:lnSpc>
                <a:spcPct val="200000"/>
              </a:lnSpc>
              <a:spcBef>
                <a:spcPts val="1000"/>
              </a:spcBef>
              <a:spcAft>
                <a:spcPts val="0"/>
              </a:spcAft>
              <a:buSzPts val="1800"/>
              <a:buChar char="●"/>
            </a:pPr>
            <a:r>
              <a:rPr lang="de-DE"/>
              <a:t>Volume of questions</a:t>
            </a:r>
            <a:endParaRPr/>
          </a:p>
          <a:p>
            <a:pPr indent="-342900" lvl="1" marL="914400" rtl="0" algn="l">
              <a:lnSpc>
                <a:spcPct val="200000"/>
              </a:lnSpc>
              <a:spcBef>
                <a:spcPts val="0"/>
              </a:spcBef>
              <a:spcAft>
                <a:spcPts val="0"/>
              </a:spcAft>
              <a:buSzPts val="1800"/>
              <a:buChar char="○"/>
            </a:pPr>
            <a:r>
              <a:rPr lang="de-DE"/>
              <a:t>Large base of candidate questions for tests</a:t>
            </a:r>
            <a:endParaRPr/>
          </a:p>
        </p:txBody>
      </p:sp>
      <p:pic>
        <p:nvPicPr>
          <p:cNvPr id="280" name="Google Shape;280;gc69333e776_0_24"/>
          <p:cNvPicPr preferRelativeResize="0"/>
          <p:nvPr/>
        </p:nvPicPr>
        <p:blipFill rotWithShape="1">
          <a:blip r:embed="rId3">
            <a:alphaModFix/>
          </a:blip>
          <a:srcRect b="0" l="0" r="0" t="0"/>
          <a:stretch/>
        </p:blipFill>
        <p:spPr>
          <a:xfrm>
            <a:off x="614250" y="2664348"/>
            <a:ext cx="7848600" cy="3343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c69333e776_0_30"/>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Question Spotter</a:t>
            </a:r>
            <a:endParaRPr/>
          </a:p>
        </p:txBody>
      </p:sp>
      <p:sp>
        <p:nvSpPr>
          <p:cNvPr id="287" name="Google Shape;287;gc69333e776_0_30"/>
          <p:cNvSpPr txBox="1"/>
          <p:nvPr>
            <p:ph idx="1" type="body"/>
          </p:nvPr>
        </p:nvSpPr>
        <p:spPr>
          <a:xfrm>
            <a:off x="399675" y="1348550"/>
            <a:ext cx="10515600" cy="4033800"/>
          </a:xfrm>
          <a:prstGeom prst="rect">
            <a:avLst/>
          </a:prstGeom>
          <a:noFill/>
          <a:ln>
            <a:noFill/>
          </a:ln>
        </p:spPr>
        <p:txBody>
          <a:bodyPr anchorCtr="0" anchor="t" bIns="45700" lIns="91425" spcFirstLastPara="1" rIns="91425" wrap="square" tIns="45700">
            <a:normAutofit/>
          </a:bodyPr>
          <a:lstStyle/>
          <a:p>
            <a:pPr indent="-355600" lvl="0" marL="457200" rtl="0" algn="l">
              <a:lnSpc>
                <a:spcPct val="150000"/>
              </a:lnSpc>
              <a:spcBef>
                <a:spcPts val="1000"/>
              </a:spcBef>
              <a:spcAft>
                <a:spcPts val="0"/>
              </a:spcAft>
              <a:buSzPts val="2000"/>
              <a:buChar char="●"/>
            </a:pPr>
            <a:r>
              <a:rPr lang="de-DE" sz="2200"/>
              <a:t>Identifies promising Q/A threads</a:t>
            </a:r>
            <a:endParaRPr sz="2200"/>
          </a:p>
          <a:p>
            <a:pPr indent="-355600" lvl="0" marL="457200" rtl="0" algn="l">
              <a:lnSpc>
                <a:spcPct val="150000"/>
              </a:lnSpc>
              <a:spcBef>
                <a:spcPts val="0"/>
              </a:spcBef>
              <a:spcAft>
                <a:spcPts val="0"/>
              </a:spcAft>
              <a:buSzPts val="2000"/>
              <a:buChar char="●"/>
            </a:pPr>
            <a:r>
              <a:rPr lang="de-DE" sz="2200"/>
              <a:t>Train classifier with obtained labels: ~90% precision</a:t>
            </a:r>
            <a:endParaRPr sz="2200"/>
          </a:p>
          <a:p>
            <a:pPr indent="0" lvl="0" marL="0" rtl="0" algn="l">
              <a:lnSpc>
                <a:spcPct val="150000"/>
              </a:lnSpc>
              <a:spcBef>
                <a:spcPts val="1000"/>
              </a:spcBef>
              <a:spcAft>
                <a:spcPts val="0"/>
              </a:spcAft>
              <a:buSzPts val="1800"/>
              <a:buNone/>
            </a:pPr>
            <a:r>
              <a:rPr b="1" lang="de-DE" sz="2200"/>
              <a:t>Features</a:t>
            </a:r>
            <a:endParaRPr b="1" sz="2200"/>
          </a:p>
          <a:p>
            <a:pPr indent="-355600" lvl="1" marL="914400" rtl="0" algn="l">
              <a:lnSpc>
                <a:spcPct val="150000"/>
              </a:lnSpc>
              <a:spcBef>
                <a:spcPts val="500"/>
              </a:spcBef>
              <a:spcAft>
                <a:spcPts val="0"/>
              </a:spcAft>
              <a:buSzPts val="2000"/>
              <a:buChar char="○"/>
            </a:pPr>
            <a:r>
              <a:rPr lang="de-DE" sz="2200"/>
              <a:t>Question text length</a:t>
            </a:r>
            <a:endParaRPr sz="2200"/>
          </a:p>
          <a:p>
            <a:pPr indent="-355600" lvl="1" marL="914400" rtl="0" algn="l">
              <a:lnSpc>
                <a:spcPct val="150000"/>
              </a:lnSpc>
              <a:spcBef>
                <a:spcPts val="0"/>
              </a:spcBef>
              <a:spcAft>
                <a:spcPts val="0"/>
              </a:spcAft>
              <a:buSzPts val="2000"/>
              <a:buChar char="○"/>
            </a:pPr>
            <a:r>
              <a:rPr lang="de-DE" sz="2200"/>
              <a:t>Answer count</a:t>
            </a:r>
            <a:endParaRPr sz="2200"/>
          </a:p>
          <a:p>
            <a:pPr indent="-355600" lvl="1" marL="914400" rtl="0" algn="l">
              <a:lnSpc>
                <a:spcPct val="150000"/>
              </a:lnSpc>
              <a:spcBef>
                <a:spcPts val="0"/>
              </a:spcBef>
              <a:spcAft>
                <a:spcPts val="0"/>
              </a:spcAft>
              <a:buSzPts val="2000"/>
              <a:buChar char="○"/>
            </a:pPr>
            <a:r>
              <a:rPr lang="de-DE" sz="2200"/>
              <a:t>Answer score entropy</a:t>
            </a:r>
            <a:endParaRPr sz="2200"/>
          </a:p>
          <a:p>
            <a:pPr indent="-355600" lvl="1" marL="914400" rtl="0" algn="l">
              <a:lnSpc>
                <a:spcPct val="150000"/>
              </a:lnSpc>
              <a:spcBef>
                <a:spcPts val="0"/>
              </a:spcBef>
              <a:spcAft>
                <a:spcPts val="0"/>
              </a:spcAft>
              <a:buSzPts val="2000"/>
              <a:buChar char="○"/>
            </a:pPr>
            <a:r>
              <a:rPr lang="de-DE" sz="2200"/>
              <a:t>Popularity distribution of tags</a:t>
            </a:r>
            <a:endParaRPr sz="2200"/>
          </a:p>
        </p:txBody>
      </p:sp>
      <p:sp>
        <p:nvSpPr>
          <p:cNvPr id="288" name="Google Shape;288;gc69333e776_0_30"/>
          <p:cNvSpPr txBox="1"/>
          <p:nvPr/>
        </p:nvSpPr>
        <p:spPr>
          <a:xfrm>
            <a:off x="5598475" y="2975125"/>
            <a:ext cx="5824500" cy="1662300"/>
          </a:xfrm>
          <a:prstGeom prst="rect">
            <a:avLst/>
          </a:prstGeom>
          <a:noFill/>
          <a:ln>
            <a:noFill/>
          </a:ln>
        </p:spPr>
        <p:txBody>
          <a:bodyPr anchorCtr="0" anchor="t" bIns="91425" lIns="91425" spcFirstLastPara="1" rIns="91425" wrap="square" tIns="91425">
            <a:spAutoFit/>
          </a:bodyPr>
          <a:lstStyle/>
          <a:p>
            <a:pPr indent="-381000" lvl="1" marL="914400" marR="0" rtl="0" algn="l">
              <a:lnSpc>
                <a:spcPct val="150000"/>
              </a:lnSpc>
              <a:spcBef>
                <a:spcPts val="500"/>
              </a:spcBef>
              <a:spcAft>
                <a:spcPts val="0"/>
              </a:spcAft>
              <a:buClr>
                <a:schemeClr val="dk1"/>
              </a:buClr>
              <a:buSzPts val="2400"/>
              <a:buFont typeface="Arial"/>
              <a:buChar char="○"/>
            </a:pPr>
            <a:r>
              <a:rPr b="0" i="0" lang="de-DE" sz="2400" u="none" cap="none" strike="noStrike">
                <a:solidFill>
                  <a:schemeClr val="dk1"/>
                </a:solidFill>
                <a:latin typeface="Open Sans"/>
                <a:ea typeface="Open Sans"/>
                <a:cs typeface="Open Sans"/>
                <a:sym typeface="Open Sans"/>
              </a:rPr>
              <a:t>Question popularity score</a:t>
            </a:r>
            <a:endParaRPr b="0" i="0" sz="2400" u="none" cap="none" strike="noStrike">
              <a:solidFill>
                <a:schemeClr val="dk1"/>
              </a:solidFill>
              <a:latin typeface="Open Sans"/>
              <a:ea typeface="Open Sans"/>
              <a:cs typeface="Open Sans"/>
              <a:sym typeface="Open Sans"/>
            </a:endParaRPr>
          </a:p>
          <a:p>
            <a:pPr indent="-381000" lvl="1" marL="914400" marR="0" rtl="0" algn="l">
              <a:lnSpc>
                <a:spcPct val="150000"/>
              </a:lnSpc>
              <a:spcBef>
                <a:spcPts val="0"/>
              </a:spcBef>
              <a:spcAft>
                <a:spcPts val="0"/>
              </a:spcAft>
              <a:buClr>
                <a:schemeClr val="dk1"/>
              </a:buClr>
              <a:buSzPts val="2400"/>
              <a:buFont typeface="Arial"/>
              <a:buChar char="○"/>
            </a:pPr>
            <a:r>
              <a:rPr b="0" i="0" lang="de-DE" sz="2400" u="none" cap="none" strike="noStrike">
                <a:solidFill>
                  <a:schemeClr val="dk1"/>
                </a:solidFill>
                <a:latin typeface="Open Sans"/>
                <a:ea typeface="Open Sans"/>
                <a:cs typeface="Open Sans"/>
                <a:sym typeface="Open Sans"/>
              </a:rPr>
              <a:t>Weekly view count</a:t>
            </a:r>
            <a:endParaRPr b="0" i="0" sz="2400" u="none" cap="none" strike="noStrike">
              <a:solidFill>
                <a:schemeClr val="dk1"/>
              </a:solidFill>
              <a:latin typeface="Open Sans"/>
              <a:ea typeface="Open Sans"/>
              <a:cs typeface="Open Sans"/>
              <a:sym typeface="Open Sans"/>
            </a:endParaRPr>
          </a:p>
          <a:p>
            <a:pPr indent="-381000" lvl="1" marL="914400" marR="0" rtl="0" algn="l">
              <a:lnSpc>
                <a:spcPct val="150000"/>
              </a:lnSpc>
              <a:spcBef>
                <a:spcPts val="0"/>
              </a:spcBef>
              <a:spcAft>
                <a:spcPts val="0"/>
              </a:spcAft>
              <a:buClr>
                <a:schemeClr val="dk1"/>
              </a:buClr>
              <a:buSzPts val="2400"/>
              <a:buFont typeface="Arial"/>
              <a:buChar char="○"/>
            </a:pPr>
            <a:r>
              <a:rPr b="0" i="0" lang="de-DE" sz="2400" u="none" cap="none" strike="noStrike">
                <a:solidFill>
                  <a:schemeClr val="dk1"/>
                </a:solidFill>
                <a:latin typeface="Open Sans"/>
                <a:ea typeface="Open Sans"/>
                <a:cs typeface="Open Sans"/>
                <a:sym typeface="Open Sans"/>
              </a:rPr>
              <a:t>Max answer author reputation</a:t>
            </a:r>
            <a:endParaRPr b="0" i="0" sz="1400" u="none" cap="none" strike="noStrike">
              <a:solidFill>
                <a:srgbClr val="000000"/>
              </a:solidFill>
              <a:latin typeface="Arial"/>
              <a:ea typeface="Arial"/>
              <a:cs typeface="Arial"/>
              <a:sym typeface="Arial"/>
            </a:endParaRPr>
          </a:p>
        </p:txBody>
      </p:sp>
      <p:pic>
        <p:nvPicPr>
          <p:cNvPr id="289" name="Google Shape;289;gc69333e776_0_30"/>
          <p:cNvPicPr preferRelativeResize="0"/>
          <p:nvPr/>
        </p:nvPicPr>
        <p:blipFill rotWithShape="1">
          <a:blip r:embed="rId3">
            <a:alphaModFix/>
          </a:blip>
          <a:srcRect b="0" l="0" r="0" t="0"/>
          <a:stretch/>
        </p:blipFill>
        <p:spPr>
          <a:xfrm>
            <a:off x="5345240" y="1207850"/>
            <a:ext cx="927110" cy="531725"/>
          </a:xfrm>
          <a:prstGeom prst="rect">
            <a:avLst/>
          </a:prstGeom>
          <a:noFill/>
          <a:ln>
            <a:noFill/>
          </a:ln>
        </p:spPr>
      </p:pic>
      <p:pic>
        <p:nvPicPr>
          <p:cNvPr id="290" name="Google Shape;290;gc69333e776_0_30"/>
          <p:cNvPicPr preferRelativeResize="0"/>
          <p:nvPr/>
        </p:nvPicPr>
        <p:blipFill rotWithShape="1">
          <a:blip r:embed="rId4">
            <a:alphaModFix/>
          </a:blip>
          <a:srcRect b="0" l="0" r="0" t="0"/>
          <a:stretch/>
        </p:blipFill>
        <p:spPr>
          <a:xfrm>
            <a:off x="2555249" y="5089950"/>
            <a:ext cx="6682824" cy="1387975"/>
          </a:xfrm>
          <a:prstGeom prst="rect">
            <a:avLst/>
          </a:prstGeom>
          <a:noFill/>
          <a:ln>
            <a:noFill/>
          </a:ln>
        </p:spPr>
      </p:pic>
      <p:pic>
        <p:nvPicPr>
          <p:cNvPr id="291" name="Google Shape;291;gc69333e776_0_30"/>
          <p:cNvPicPr preferRelativeResize="0"/>
          <p:nvPr/>
        </p:nvPicPr>
        <p:blipFill rotWithShape="1">
          <a:blip r:embed="rId5">
            <a:alphaModFix/>
          </a:blip>
          <a:srcRect b="0" l="0" r="0" t="0"/>
          <a:stretch/>
        </p:blipFill>
        <p:spPr>
          <a:xfrm>
            <a:off x="4258150" y="328175"/>
            <a:ext cx="464225" cy="8460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c69333e776_0_90"/>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Question Editor</a:t>
            </a:r>
            <a:endParaRPr/>
          </a:p>
        </p:txBody>
      </p:sp>
      <p:sp>
        <p:nvSpPr>
          <p:cNvPr id="298" name="Google Shape;298;gc69333e776_0_90"/>
          <p:cNvSpPr txBox="1"/>
          <p:nvPr>
            <p:ph idx="1" type="body"/>
          </p:nvPr>
        </p:nvSpPr>
        <p:spPr>
          <a:xfrm>
            <a:off x="399675" y="1348550"/>
            <a:ext cx="10515600" cy="4033800"/>
          </a:xfrm>
          <a:prstGeom prst="rect">
            <a:avLst/>
          </a:prstGeom>
          <a:noFill/>
          <a:ln>
            <a:noFill/>
          </a:ln>
        </p:spPr>
        <p:txBody>
          <a:bodyPr anchorCtr="0" anchor="t" bIns="45700" lIns="91425" spcFirstLastPara="1" rIns="91425" wrap="square" tIns="45700">
            <a:normAutofit/>
          </a:bodyPr>
          <a:lstStyle/>
          <a:p>
            <a:pPr indent="-393700" lvl="0" marL="457200" rtl="0" algn="l">
              <a:lnSpc>
                <a:spcPct val="200000"/>
              </a:lnSpc>
              <a:spcBef>
                <a:spcPts val="1000"/>
              </a:spcBef>
              <a:spcAft>
                <a:spcPts val="0"/>
              </a:spcAft>
              <a:buSzPts val="2600"/>
              <a:buChar char="●"/>
            </a:pPr>
            <a:r>
              <a:rPr lang="de-DE" sz="2800"/>
              <a:t>Humans with expertise in topic at hand</a:t>
            </a:r>
            <a:endParaRPr sz="2800"/>
          </a:p>
          <a:p>
            <a:pPr indent="-393700" lvl="0" marL="457200" rtl="0" algn="l">
              <a:lnSpc>
                <a:spcPct val="200000"/>
              </a:lnSpc>
              <a:spcBef>
                <a:spcPts val="0"/>
              </a:spcBef>
              <a:spcAft>
                <a:spcPts val="0"/>
              </a:spcAft>
              <a:buSzPts val="2600"/>
              <a:buChar char="●"/>
            </a:pPr>
            <a:r>
              <a:rPr lang="de-DE" sz="2800"/>
              <a:t>Visit and read promising Q/A thread</a:t>
            </a:r>
            <a:endParaRPr sz="2800"/>
          </a:p>
          <a:p>
            <a:pPr indent="-393700" lvl="0" marL="457200" rtl="0" algn="l">
              <a:lnSpc>
                <a:spcPct val="200000"/>
              </a:lnSpc>
              <a:spcBef>
                <a:spcPts val="0"/>
              </a:spcBef>
              <a:spcAft>
                <a:spcPts val="0"/>
              </a:spcAft>
              <a:buSzPts val="2600"/>
              <a:buChar char="●"/>
            </a:pPr>
            <a:r>
              <a:rPr lang="de-DE" sz="2800"/>
              <a:t>Reformulate into multiple choice test-question</a:t>
            </a:r>
            <a:endParaRPr sz="2800"/>
          </a:p>
          <a:p>
            <a:pPr indent="-393700" lvl="0" marL="457200" rtl="0" algn="l">
              <a:lnSpc>
                <a:spcPct val="200000"/>
              </a:lnSpc>
              <a:spcBef>
                <a:spcPts val="0"/>
              </a:spcBef>
              <a:spcAft>
                <a:spcPts val="0"/>
              </a:spcAft>
              <a:buSzPts val="2600"/>
              <a:buChar char="●"/>
            </a:pPr>
            <a:r>
              <a:rPr lang="de-DE" sz="2800"/>
              <a:t>Discard questions not considered appropriate</a:t>
            </a:r>
            <a:endParaRPr sz="2800"/>
          </a:p>
        </p:txBody>
      </p:sp>
      <p:pic>
        <p:nvPicPr>
          <p:cNvPr id="299" name="Google Shape;299;gc69333e776_0_90"/>
          <p:cNvPicPr preferRelativeResize="0"/>
          <p:nvPr/>
        </p:nvPicPr>
        <p:blipFill rotWithShape="1">
          <a:blip r:embed="rId3">
            <a:alphaModFix/>
          </a:blip>
          <a:srcRect b="0" l="0" r="0" t="0"/>
          <a:stretch/>
        </p:blipFill>
        <p:spPr>
          <a:xfrm>
            <a:off x="2555249" y="5089950"/>
            <a:ext cx="6682824" cy="1387975"/>
          </a:xfrm>
          <a:prstGeom prst="rect">
            <a:avLst/>
          </a:prstGeom>
          <a:noFill/>
          <a:ln>
            <a:noFill/>
          </a:ln>
        </p:spPr>
      </p:pic>
      <p:pic>
        <p:nvPicPr>
          <p:cNvPr id="300" name="Google Shape;300;gc69333e776_0_90"/>
          <p:cNvPicPr preferRelativeResize="0"/>
          <p:nvPr/>
        </p:nvPicPr>
        <p:blipFill rotWithShape="1">
          <a:blip r:embed="rId4">
            <a:alphaModFix/>
          </a:blip>
          <a:srcRect b="0" l="0" r="0" t="0"/>
          <a:stretch/>
        </p:blipFill>
        <p:spPr>
          <a:xfrm>
            <a:off x="3921325" y="231374"/>
            <a:ext cx="846873" cy="905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c69333e776_0_103"/>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Question Reviewer</a:t>
            </a:r>
            <a:endParaRPr/>
          </a:p>
        </p:txBody>
      </p:sp>
      <p:sp>
        <p:nvSpPr>
          <p:cNvPr id="307" name="Google Shape;307;gc69333e776_0_103"/>
          <p:cNvSpPr txBox="1"/>
          <p:nvPr>
            <p:ph idx="1" type="body"/>
          </p:nvPr>
        </p:nvSpPr>
        <p:spPr>
          <a:xfrm>
            <a:off x="399675" y="1348550"/>
            <a:ext cx="10515600" cy="4033800"/>
          </a:xfrm>
          <a:prstGeom prst="rect">
            <a:avLst/>
          </a:prstGeom>
          <a:noFill/>
          <a:ln>
            <a:noFill/>
          </a:ln>
        </p:spPr>
        <p:txBody>
          <a:bodyPr anchorCtr="0" anchor="t" bIns="45700" lIns="91425" spcFirstLastPara="1" rIns="91425" wrap="square" tIns="45700">
            <a:normAutofit/>
          </a:bodyPr>
          <a:lstStyle/>
          <a:p>
            <a:pPr indent="-356235" lvl="0" marL="457200" rtl="0" algn="l">
              <a:lnSpc>
                <a:spcPct val="140000"/>
              </a:lnSpc>
              <a:spcBef>
                <a:spcPts val="1000"/>
              </a:spcBef>
              <a:spcAft>
                <a:spcPts val="0"/>
              </a:spcAft>
              <a:buSzPts val="2010"/>
              <a:buChar char="●"/>
            </a:pPr>
            <a:r>
              <a:rPr lang="de-DE" sz="2180"/>
              <a:t>Have a good handle of English Language,</a:t>
            </a:r>
            <a:endParaRPr sz="2180"/>
          </a:p>
          <a:p>
            <a:pPr indent="-356235" lvl="0" marL="457200" rtl="0" algn="l">
              <a:lnSpc>
                <a:spcPct val="140000"/>
              </a:lnSpc>
              <a:spcBef>
                <a:spcPts val="0"/>
              </a:spcBef>
              <a:spcAft>
                <a:spcPts val="0"/>
              </a:spcAft>
              <a:buSzPts val="2010"/>
              <a:buChar char="●"/>
            </a:pPr>
            <a:r>
              <a:rPr lang="de-DE" sz="2180"/>
              <a:t>Check for spelling, grammar</a:t>
            </a:r>
            <a:endParaRPr sz="2180"/>
          </a:p>
          <a:p>
            <a:pPr indent="-356235" lvl="0" marL="457200" rtl="0" algn="l">
              <a:lnSpc>
                <a:spcPct val="140000"/>
              </a:lnSpc>
              <a:spcBef>
                <a:spcPts val="0"/>
              </a:spcBef>
              <a:spcAft>
                <a:spcPts val="0"/>
              </a:spcAft>
              <a:buSzPts val="2010"/>
              <a:buChar char="●"/>
            </a:pPr>
            <a:r>
              <a:rPr lang="de-DE" sz="2180"/>
              <a:t>Check for compliance with test standards</a:t>
            </a:r>
            <a:endParaRPr sz="2180"/>
          </a:p>
          <a:p>
            <a:pPr indent="-356235" lvl="1" marL="914400" rtl="0" algn="l">
              <a:lnSpc>
                <a:spcPct val="140000"/>
              </a:lnSpc>
              <a:spcBef>
                <a:spcPts val="0"/>
              </a:spcBef>
              <a:spcAft>
                <a:spcPts val="0"/>
              </a:spcAft>
              <a:buSzPts val="2010"/>
              <a:buChar char="○"/>
            </a:pPr>
            <a:r>
              <a:rPr lang="de-DE" sz="2180"/>
              <a:t>Vocabulary usage</a:t>
            </a:r>
            <a:endParaRPr sz="2180"/>
          </a:p>
          <a:p>
            <a:pPr indent="-356235" lvl="1" marL="914400" rtl="0" algn="l">
              <a:lnSpc>
                <a:spcPct val="140000"/>
              </a:lnSpc>
              <a:spcBef>
                <a:spcPts val="0"/>
              </a:spcBef>
              <a:spcAft>
                <a:spcPts val="0"/>
              </a:spcAft>
              <a:buSzPts val="2010"/>
              <a:buChar char="○"/>
            </a:pPr>
            <a:r>
              <a:rPr lang="de-DE" sz="2180"/>
              <a:t>Question text length</a:t>
            </a:r>
            <a:endParaRPr sz="2180"/>
          </a:p>
          <a:p>
            <a:pPr indent="-356235" lvl="1" marL="914400" rtl="0" algn="l">
              <a:lnSpc>
                <a:spcPct val="140000"/>
              </a:lnSpc>
              <a:spcBef>
                <a:spcPts val="0"/>
              </a:spcBef>
              <a:spcAft>
                <a:spcPts val="0"/>
              </a:spcAft>
              <a:buSzPts val="2010"/>
              <a:buChar char="○"/>
            </a:pPr>
            <a:r>
              <a:rPr lang="de-DE" sz="2180"/>
              <a:t>Answer count</a:t>
            </a:r>
            <a:endParaRPr sz="2180"/>
          </a:p>
          <a:p>
            <a:pPr indent="-356235" lvl="1" marL="914400" rtl="0" algn="l">
              <a:lnSpc>
                <a:spcPct val="140000"/>
              </a:lnSpc>
              <a:spcBef>
                <a:spcPts val="0"/>
              </a:spcBef>
              <a:spcAft>
                <a:spcPts val="0"/>
              </a:spcAft>
              <a:buSzPts val="2010"/>
              <a:buChar char="○"/>
            </a:pPr>
            <a:r>
              <a:rPr lang="de-DE" sz="2180"/>
              <a:t>Answer text length </a:t>
            </a:r>
            <a:endParaRPr sz="2180"/>
          </a:p>
          <a:p>
            <a:pPr indent="-356235" lvl="0" marL="457200" rtl="0" algn="l">
              <a:lnSpc>
                <a:spcPct val="140000"/>
              </a:lnSpc>
              <a:spcBef>
                <a:spcPts val="0"/>
              </a:spcBef>
              <a:spcAft>
                <a:spcPts val="0"/>
              </a:spcAft>
              <a:buSzPts val="2010"/>
              <a:buChar char="●"/>
            </a:pPr>
            <a:r>
              <a:rPr lang="de-DE" sz="2180"/>
              <a:t>Reviewers do not need to be topic experts</a:t>
            </a:r>
            <a:endParaRPr sz="2180"/>
          </a:p>
        </p:txBody>
      </p:sp>
      <p:pic>
        <p:nvPicPr>
          <p:cNvPr id="308" name="Google Shape;308;gc69333e776_0_103"/>
          <p:cNvPicPr preferRelativeResize="0"/>
          <p:nvPr/>
        </p:nvPicPr>
        <p:blipFill rotWithShape="1">
          <a:blip r:embed="rId3">
            <a:alphaModFix/>
          </a:blip>
          <a:srcRect b="0" l="0" r="0" t="0"/>
          <a:stretch/>
        </p:blipFill>
        <p:spPr>
          <a:xfrm>
            <a:off x="2555249" y="5089950"/>
            <a:ext cx="6682824" cy="1387975"/>
          </a:xfrm>
          <a:prstGeom prst="rect">
            <a:avLst/>
          </a:prstGeom>
          <a:noFill/>
          <a:ln>
            <a:noFill/>
          </a:ln>
        </p:spPr>
      </p:pic>
      <p:pic>
        <p:nvPicPr>
          <p:cNvPr id="309" name="Google Shape;309;gc69333e776_0_103"/>
          <p:cNvPicPr preferRelativeResize="0"/>
          <p:nvPr/>
        </p:nvPicPr>
        <p:blipFill rotWithShape="1">
          <a:blip r:embed="rId4">
            <a:alphaModFix/>
          </a:blip>
          <a:srcRect b="0" l="0" r="0" t="0"/>
          <a:stretch/>
        </p:blipFill>
        <p:spPr>
          <a:xfrm>
            <a:off x="4735475" y="302250"/>
            <a:ext cx="846850" cy="897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c69333e776_0_119"/>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Question Bank</a:t>
            </a:r>
            <a:endParaRPr/>
          </a:p>
        </p:txBody>
      </p:sp>
      <p:sp>
        <p:nvSpPr>
          <p:cNvPr id="316" name="Google Shape;316;gc69333e776_0_119"/>
          <p:cNvSpPr txBox="1"/>
          <p:nvPr>
            <p:ph idx="1" type="body"/>
          </p:nvPr>
        </p:nvSpPr>
        <p:spPr>
          <a:xfrm>
            <a:off x="399675" y="1348550"/>
            <a:ext cx="10515600" cy="4033800"/>
          </a:xfrm>
          <a:prstGeom prst="rect">
            <a:avLst/>
          </a:prstGeom>
          <a:noFill/>
          <a:ln>
            <a:noFill/>
          </a:ln>
        </p:spPr>
        <p:txBody>
          <a:bodyPr anchorCtr="0" anchor="t" bIns="45700" lIns="91425" spcFirstLastPara="1" rIns="91425" wrap="square" tIns="45700">
            <a:normAutofit/>
          </a:bodyPr>
          <a:lstStyle/>
          <a:p>
            <a:pPr indent="-375285" lvl="0" marL="457200" rtl="0" algn="l">
              <a:lnSpc>
                <a:spcPct val="140000"/>
              </a:lnSpc>
              <a:spcBef>
                <a:spcPts val="1000"/>
              </a:spcBef>
              <a:spcAft>
                <a:spcPts val="0"/>
              </a:spcAft>
              <a:buSzPts val="2310"/>
              <a:buChar char="●"/>
            </a:pPr>
            <a:r>
              <a:rPr lang="de-DE" sz="2480"/>
              <a:t>Experimental Question Bank</a:t>
            </a:r>
            <a:endParaRPr sz="2480"/>
          </a:p>
          <a:p>
            <a:pPr indent="-375285" lvl="1" marL="914400" rtl="0" algn="l">
              <a:lnSpc>
                <a:spcPct val="140000"/>
              </a:lnSpc>
              <a:spcBef>
                <a:spcPts val="0"/>
              </a:spcBef>
              <a:spcAft>
                <a:spcPts val="0"/>
              </a:spcAft>
              <a:buSzPts val="2310"/>
              <a:buChar char="○"/>
            </a:pPr>
            <a:r>
              <a:rPr lang="de-DE" sz="2480"/>
              <a:t>Stores newly created questions</a:t>
            </a:r>
            <a:endParaRPr sz="2480"/>
          </a:p>
          <a:p>
            <a:pPr indent="-375285" lvl="1" marL="914400" rtl="0" algn="l">
              <a:lnSpc>
                <a:spcPct val="140000"/>
              </a:lnSpc>
              <a:spcBef>
                <a:spcPts val="0"/>
              </a:spcBef>
              <a:spcAft>
                <a:spcPts val="0"/>
              </a:spcAft>
              <a:buSzPts val="2310"/>
              <a:buChar char="○"/>
            </a:pPr>
            <a:r>
              <a:rPr lang="de-DE" sz="2480"/>
              <a:t>Not used for test-taker evaluation</a:t>
            </a:r>
            <a:endParaRPr sz="2480"/>
          </a:p>
          <a:p>
            <a:pPr indent="-375285" lvl="1" marL="914400" rtl="0" algn="l">
              <a:lnSpc>
                <a:spcPct val="140000"/>
              </a:lnSpc>
              <a:spcBef>
                <a:spcPts val="0"/>
              </a:spcBef>
              <a:spcAft>
                <a:spcPts val="0"/>
              </a:spcAft>
              <a:buSzPts val="2310"/>
              <a:buChar char="○"/>
            </a:pPr>
            <a:r>
              <a:rPr lang="de-DE" sz="2480"/>
              <a:t>Gather answers waiting for evaluation</a:t>
            </a:r>
            <a:endParaRPr sz="2480"/>
          </a:p>
          <a:p>
            <a:pPr indent="-375285" lvl="0" marL="457200" rtl="0" algn="l">
              <a:lnSpc>
                <a:spcPct val="140000"/>
              </a:lnSpc>
              <a:spcBef>
                <a:spcPts val="0"/>
              </a:spcBef>
              <a:spcAft>
                <a:spcPts val="0"/>
              </a:spcAft>
              <a:buSzPts val="2310"/>
              <a:buChar char="●"/>
            </a:pPr>
            <a:r>
              <a:rPr lang="de-DE" sz="2480"/>
              <a:t>Production Question Bank</a:t>
            </a:r>
            <a:endParaRPr sz="2480"/>
          </a:p>
          <a:p>
            <a:pPr indent="-375285" lvl="1" marL="914400" rtl="0" algn="l">
              <a:lnSpc>
                <a:spcPct val="140000"/>
              </a:lnSpc>
              <a:spcBef>
                <a:spcPts val="0"/>
              </a:spcBef>
              <a:spcAft>
                <a:spcPts val="0"/>
              </a:spcAft>
              <a:buSzPts val="2310"/>
              <a:buChar char="○"/>
            </a:pPr>
            <a:r>
              <a:rPr lang="de-DE" sz="2480"/>
              <a:t>Are used for the test-taker evaluation</a:t>
            </a:r>
            <a:endParaRPr sz="2480"/>
          </a:p>
        </p:txBody>
      </p:sp>
      <p:pic>
        <p:nvPicPr>
          <p:cNvPr id="317" name="Google Shape;317;gc69333e776_0_119"/>
          <p:cNvPicPr preferRelativeResize="0"/>
          <p:nvPr/>
        </p:nvPicPr>
        <p:blipFill rotWithShape="1">
          <a:blip r:embed="rId3">
            <a:alphaModFix/>
          </a:blip>
          <a:srcRect b="0" l="0" r="0" t="0"/>
          <a:stretch/>
        </p:blipFill>
        <p:spPr>
          <a:xfrm>
            <a:off x="2555249" y="5089950"/>
            <a:ext cx="6682824" cy="1387975"/>
          </a:xfrm>
          <a:prstGeom prst="rect">
            <a:avLst/>
          </a:prstGeom>
          <a:noFill/>
          <a:ln>
            <a:noFill/>
          </a:ln>
        </p:spPr>
      </p:pic>
      <p:pic>
        <p:nvPicPr>
          <p:cNvPr id="318" name="Google Shape;318;gc69333e776_0_119"/>
          <p:cNvPicPr preferRelativeResize="0"/>
          <p:nvPr/>
        </p:nvPicPr>
        <p:blipFill rotWithShape="1">
          <a:blip r:embed="rId4">
            <a:alphaModFix/>
          </a:blip>
          <a:srcRect b="0" l="0" r="0" t="0"/>
          <a:stretch/>
        </p:blipFill>
        <p:spPr>
          <a:xfrm>
            <a:off x="3902575" y="398575"/>
            <a:ext cx="997200" cy="705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c69333e776_0_36"/>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System Overview</a:t>
            </a:r>
            <a:endParaRPr/>
          </a:p>
        </p:txBody>
      </p:sp>
      <p:grpSp>
        <p:nvGrpSpPr>
          <p:cNvPr id="325" name="Google Shape;325;gc69333e776_0_36"/>
          <p:cNvGrpSpPr/>
          <p:nvPr/>
        </p:nvGrpSpPr>
        <p:grpSpPr>
          <a:xfrm>
            <a:off x="533400" y="1594525"/>
            <a:ext cx="10197650" cy="4134900"/>
            <a:chOff x="152400" y="1289725"/>
            <a:chExt cx="10197650" cy="4134900"/>
          </a:xfrm>
        </p:grpSpPr>
        <p:sp>
          <p:nvSpPr>
            <p:cNvPr id="326" name="Google Shape;326;gc69333e776_0_36"/>
            <p:cNvSpPr/>
            <p:nvPr/>
          </p:nvSpPr>
          <p:spPr>
            <a:xfrm>
              <a:off x="152400" y="1289725"/>
              <a:ext cx="10197600" cy="413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7" name="Google Shape;327;gc69333e776_0_36"/>
            <p:cNvPicPr preferRelativeResize="0"/>
            <p:nvPr/>
          </p:nvPicPr>
          <p:blipFill rotWithShape="1">
            <a:blip r:embed="rId3">
              <a:alphaModFix/>
            </a:blip>
            <a:srcRect b="0" l="0" r="0" t="0"/>
            <a:stretch/>
          </p:blipFill>
          <p:spPr>
            <a:xfrm>
              <a:off x="4455088" y="3097079"/>
              <a:ext cx="2333625" cy="1400175"/>
            </a:xfrm>
            <a:prstGeom prst="rect">
              <a:avLst/>
            </a:prstGeom>
            <a:noFill/>
            <a:ln cap="flat" cmpd="sng" w="9525">
              <a:solidFill>
                <a:srgbClr val="FFFFFF"/>
              </a:solidFill>
              <a:prstDash val="solid"/>
              <a:round/>
              <a:headEnd len="sm" w="sm" type="none"/>
              <a:tailEnd len="sm" w="sm" type="none"/>
            </a:ln>
          </p:spPr>
        </p:pic>
        <p:pic>
          <p:nvPicPr>
            <p:cNvPr id="328" name="Google Shape;328;gc69333e776_0_36"/>
            <p:cNvPicPr preferRelativeResize="0"/>
            <p:nvPr/>
          </p:nvPicPr>
          <p:blipFill rotWithShape="1">
            <a:blip r:embed="rId4">
              <a:alphaModFix/>
            </a:blip>
            <a:srcRect b="0" l="0" r="0" t="0"/>
            <a:stretch/>
          </p:blipFill>
          <p:spPr>
            <a:xfrm>
              <a:off x="152400" y="1289725"/>
              <a:ext cx="8360899" cy="1997004"/>
            </a:xfrm>
            <a:prstGeom prst="rect">
              <a:avLst/>
            </a:prstGeom>
            <a:noFill/>
            <a:ln>
              <a:noFill/>
            </a:ln>
          </p:spPr>
        </p:pic>
        <p:pic>
          <p:nvPicPr>
            <p:cNvPr id="329" name="Google Shape;329;gc69333e776_0_36"/>
            <p:cNvPicPr preferRelativeResize="0"/>
            <p:nvPr/>
          </p:nvPicPr>
          <p:blipFill rotWithShape="1">
            <a:blip r:embed="rId5">
              <a:alphaModFix/>
            </a:blip>
            <a:srcRect b="0" l="0" r="0" t="0"/>
            <a:stretch/>
          </p:blipFill>
          <p:spPr>
            <a:xfrm>
              <a:off x="8330750" y="1925500"/>
              <a:ext cx="2019300" cy="2724150"/>
            </a:xfrm>
            <a:prstGeom prst="rect">
              <a:avLst/>
            </a:prstGeom>
            <a:noFill/>
            <a:ln>
              <a:noFill/>
            </a:ln>
          </p:spPr>
        </p:pic>
        <p:pic>
          <p:nvPicPr>
            <p:cNvPr id="330" name="Google Shape;330;gc69333e776_0_36"/>
            <p:cNvPicPr preferRelativeResize="0"/>
            <p:nvPr/>
          </p:nvPicPr>
          <p:blipFill rotWithShape="1">
            <a:blip r:embed="rId6">
              <a:alphaModFix/>
            </a:blip>
            <a:srcRect b="0" l="0" r="0" t="0"/>
            <a:stretch/>
          </p:blipFill>
          <p:spPr>
            <a:xfrm>
              <a:off x="6955375" y="3591529"/>
              <a:ext cx="1171575" cy="1066800"/>
            </a:xfrm>
            <a:prstGeom prst="rect">
              <a:avLst/>
            </a:prstGeom>
            <a:noFill/>
            <a:ln cap="flat" cmpd="sng" w="9525">
              <a:solidFill>
                <a:srgbClr val="FFFFFF"/>
              </a:solidFill>
              <a:prstDash val="solid"/>
              <a:round/>
              <a:headEnd len="sm" w="sm" type="none"/>
              <a:tailEnd len="sm" w="sm" type="none"/>
            </a:ln>
          </p:spPr>
        </p:pic>
        <p:pic>
          <p:nvPicPr>
            <p:cNvPr id="331" name="Google Shape;331;gc69333e776_0_36"/>
            <p:cNvPicPr preferRelativeResize="0"/>
            <p:nvPr/>
          </p:nvPicPr>
          <p:blipFill rotWithShape="1">
            <a:blip r:embed="rId7">
              <a:alphaModFix/>
            </a:blip>
            <a:srcRect b="0" l="0" r="0" t="0"/>
            <a:stretch/>
          </p:blipFill>
          <p:spPr>
            <a:xfrm>
              <a:off x="7300525" y="4634000"/>
              <a:ext cx="1952625" cy="790575"/>
            </a:xfrm>
            <a:prstGeom prst="rect">
              <a:avLst/>
            </a:prstGeom>
            <a:noFill/>
            <a:ln cap="flat" cmpd="sng" w="9525">
              <a:solidFill>
                <a:srgbClr val="FFFFFF"/>
              </a:solidFill>
              <a:prstDash val="solid"/>
              <a:round/>
              <a:headEnd len="sm" w="sm" type="none"/>
              <a:tailEnd len="sm" w="sm" type="none"/>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
          <p:cNvSpPr txBox="1"/>
          <p:nvPr>
            <p:ph type="title"/>
          </p:nvPr>
        </p:nvSpPr>
        <p:spPr>
          <a:xfrm>
            <a:off x="399674" y="365125"/>
            <a:ext cx="10515600"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200"/>
              <a:buFont typeface="Open Sans"/>
              <a:buNone/>
            </a:pPr>
            <a:r>
              <a:rPr lang="de-DE"/>
              <a:t>Attracting Contributors via Online Advertising</a:t>
            </a:r>
            <a:endParaRPr/>
          </a:p>
        </p:txBody>
      </p:sp>
      <p:sp>
        <p:nvSpPr>
          <p:cNvPr id="119" name="Google Shape;119;p5"/>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de-DE" sz="2800"/>
              <a:t>Panos Ipeirotis spent a sabbatical at Google, and they tasked him with finding experts to fill in their Knowledge Graph</a:t>
            </a:r>
            <a:endParaRPr sz="2800"/>
          </a:p>
          <a:p>
            <a:pPr indent="0" lvl="0" marL="0" rtl="0" algn="l">
              <a:lnSpc>
                <a:spcPct val="90000"/>
              </a:lnSpc>
              <a:spcBef>
                <a:spcPts val="1000"/>
              </a:spcBef>
              <a:spcAft>
                <a:spcPts val="0"/>
              </a:spcAft>
              <a:buSzPts val="1800"/>
              <a:buNone/>
            </a:pPr>
            <a:r>
              <a:t/>
            </a:r>
            <a:endParaRPr sz="2800"/>
          </a:p>
          <a:p>
            <a:pPr indent="0" lvl="0" marL="0" rtl="0" algn="l">
              <a:lnSpc>
                <a:spcPct val="90000"/>
              </a:lnSpc>
              <a:spcBef>
                <a:spcPts val="1000"/>
              </a:spcBef>
              <a:spcAft>
                <a:spcPts val="0"/>
              </a:spcAft>
              <a:buClr>
                <a:schemeClr val="dk1"/>
              </a:buClr>
              <a:buSzPts val="2000"/>
              <a:buNone/>
            </a:pPr>
            <a:r>
              <a:rPr i="1" lang="de-DE" sz="1991"/>
              <a:t>“We have a billion users...  leverage their knowledge ...”</a:t>
            </a:r>
            <a:endParaRPr i="1" sz="1991"/>
          </a:p>
          <a:p>
            <a:pPr indent="0" lvl="0" marL="0" rtl="0" algn="l">
              <a:lnSpc>
                <a:spcPct val="90000"/>
              </a:lnSpc>
              <a:spcBef>
                <a:spcPts val="1000"/>
              </a:spcBef>
              <a:spcAft>
                <a:spcPts val="0"/>
              </a:spcAft>
              <a:buClr>
                <a:schemeClr val="dk1"/>
              </a:buClr>
              <a:buSzPts val="2000"/>
              <a:buNone/>
            </a:pPr>
            <a:r>
              <a:t/>
            </a:r>
            <a:endParaRPr i="1" sz="1991"/>
          </a:p>
          <a:p>
            <a:pPr indent="0" lvl="0" marL="0" rtl="0" algn="l">
              <a:lnSpc>
                <a:spcPct val="90000"/>
              </a:lnSpc>
              <a:spcBef>
                <a:spcPts val="1000"/>
              </a:spcBef>
              <a:spcAft>
                <a:spcPts val="0"/>
              </a:spcAft>
              <a:buClr>
                <a:schemeClr val="dk1"/>
              </a:buClr>
              <a:buSzPts val="2000"/>
              <a:buNone/>
            </a:pPr>
            <a:r>
              <a:rPr i="1" lang="de-DE" sz="1991"/>
              <a:t>“Let’s create a new crowdsourcing system...”</a:t>
            </a:r>
            <a:endParaRPr i="1" sz="1991"/>
          </a:p>
          <a:p>
            <a:pPr indent="0" lvl="0" marL="0" rtl="0" algn="l">
              <a:lnSpc>
                <a:spcPct val="90000"/>
              </a:lnSpc>
              <a:spcBef>
                <a:spcPts val="1000"/>
              </a:spcBef>
              <a:spcAft>
                <a:spcPts val="0"/>
              </a:spcAft>
              <a:buClr>
                <a:schemeClr val="dk1"/>
              </a:buClr>
              <a:buSzPts val="2000"/>
              <a:buNone/>
            </a:pPr>
            <a:r>
              <a:t/>
            </a:r>
            <a:endParaRPr i="1" sz="1991"/>
          </a:p>
          <a:p>
            <a:pPr indent="0" lvl="0" marL="0" rtl="0" algn="l">
              <a:lnSpc>
                <a:spcPct val="90000"/>
              </a:lnSpc>
              <a:spcBef>
                <a:spcPts val="1000"/>
              </a:spcBef>
              <a:spcAft>
                <a:spcPts val="0"/>
              </a:spcAft>
              <a:buClr>
                <a:schemeClr val="dk1"/>
              </a:buClr>
              <a:buSzPts val="2000"/>
              <a:buNone/>
            </a:pPr>
            <a:r>
              <a:rPr i="1" lang="de-DE" sz="1991"/>
              <a:t>“Crowdsource in a predictable manner,  with knowledgeable users,  without introducing monetary rewards”</a:t>
            </a:r>
            <a:endParaRPr i="1" sz="79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c69333e776_0_42"/>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Item Response Theory</a:t>
            </a:r>
            <a:endParaRPr/>
          </a:p>
        </p:txBody>
      </p:sp>
      <p:sp>
        <p:nvSpPr>
          <p:cNvPr id="338" name="Google Shape;338;gc69333e776_0_42"/>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412750" lvl="0" marL="457200" rtl="0" algn="l">
              <a:lnSpc>
                <a:spcPct val="150000"/>
              </a:lnSpc>
              <a:spcBef>
                <a:spcPts val="1000"/>
              </a:spcBef>
              <a:spcAft>
                <a:spcPts val="0"/>
              </a:spcAft>
              <a:buSzPts val="2900"/>
              <a:buChar char="●"/>
            </a:pPr>
            <a:r>
              <a:rPr lang="de-DE" sz="3100"/>
              <a:t>Test takers have a single ability parameter </a:t>
            </a:r>
            <a:r>
              <a:rPr i="1" lang="de-DE" sz="3100"/>
              <a:t>Ө</a:t>
            </a:r>
            <a:endParaRPr i="1" sz="3100"/>
          </a:p>
          <a:p>
            <a:pPr indent="-412750" lvl="0" marL="457200" rtl="0" algn="l">
              <a:lnSpc>
                <a:spcPct val="150000"/>
              </a:lnSpc>
              <a:spcBef>
                <a:spcPts val="0"/>
              </a:spcBef>
              <a:spcAft>
                <a:spcPts val="0"/>
              </a:spcAft>
              <a:buSzPts val="2900"/>
              <a:buChar char="●"/>
            </a:pPr>
            <a:r>
              <a:rPr lang="de-DE" sz="3100"/>
              <a:t>Questions are modeled by </a:t>
            </a:r>
            <a:r>
              <a:rPr b="1" lang="de-DE" sz="3100"/>
              <a:t>Item Characteristic Curve</a:t>
            </a:r>
            <a:r>
              <a:rPr lang="de-DE" sz="3100"/>
              <a:t>:</a:t>
            </a:r>
            <a:endParaRPr sz="3100"/>
          </a:p>
          <a:p>
            <a:pPr indent="-412750" lvl="1" marL="914400" rtl="0" algn="l">
              <a:lnSpc>
                <a:spcPct val="150000"/>
              </a:lnSpc>
              <a:spcBef>
                <a:spcPts val="0"/>
              </a:spcBef>
              <a:spcAft>
                <a:spcPts val="0"/>
              </a:spcAft>
              <a:buSzPts val="2900"/>
              <a:buChar char="○"/>
            </a:pPr>
            <a:r>
              <a:rPr i="1" lang="de-DE" sz="3100"/>
              <a:t>α</a:t>
            </a:r>
            <a:r>
              <a:rPr lang="de-DE" sz="3100"/>
              <a:t>: discrimination of the question</a:t>
            </a:r>
            <a:endParaRPr sz="3100"/>
          </a:p>
          <a:p>
            <a:pPr indent="-412750" lvl="1" marL="914400" rtl="0" algn="l">
              <a:lnSpc>
                <a:spcPct val="150000"/>
              </a:lnSpc>
              <a:spcBef>
                <a:spcPts val="0"/>
              </a:spcBef>
              <a:spcAft>
                <a:spcPts val="0"/>
              </a:spcAft>
              <a:buSzPts val="2900"/>
              <a:buChar char="○"/>
            </a:pPr>
            <a:r>
              <a:rPr i="1" lang="de-DE" sz="3100"/>
              <a:t>β</a:t>
            </a:r>
            <a:r>
              <a:rPr lang="de-DE" sz="3100"/>
              <a:t>: difficulty of the question</a:t>
            </a:r>
            <a:endParaRPr sz="3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c69333e776_0_144"/>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Item Response Theory</a:t>
            </a:r>
            <a:endParaRPr/>
          </a:p>
        </p:txBody>
      </p:sp>
      <p:pic>
        <p:nvPicPr>
          <p:cNvPr id="345" name="Google Shape;345;gc69333e776_0_144"/>
          <p:cNvPicPr preferRelativeResize="0"/>
          <p:nvPr/>
        </p:nvPicPr>
        <p:blipFill rotWithShape="1">
          <a:blip r:embed="rId3">
            <a:alphaModFix/>
          </a:blip>
          <a:srcRect b="0" l="0" r="0" t="0"/>
          <a:stretch/>
        </p:blipFill>
        <p:spPr>
          <a:xfrm>
            <a:off x="2122400" y="1510850"/>
            <a:ext cx="6576826" cy="4440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c69333e776_0_191"/>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Item Response Theory</a:t>
            </a:r>
            <a:endParaRPr/>
          </a:p>
        </p:txBody>
      </p:sp>
      <p:pic>
        <p:nvPicPr>
          <p:cNvPr id="352" name="Google Shape;352;gc69333e776_0_191"/>
          <p:cNvPicPr preferRelativeResize="0"/>
          <p:nvPr/>
        </p:nvPicPr>
        <p:blipFill rotWithShape="1">
          <a:blip r:embed="rId3">
            <a:alphaModFix/>
          </a:blip>
          <a:srcRect b="0" l="0" r="0" t="0"/>
          <a:stretch/>
        </p:blipFill>
        <p:spPr>
          <a:xfrm>
            <a:off x="2122399" y="1536800"/>
            <a:ext cx="6535149" cy="44406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c69333e776_0_198"/>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Question Evaluation Theory</a:t>
            </a:r>
            <a:endParaRPr/>
          </a:p>
        </p:txBody>
      </p:sp>
      <p:pic>
        <p:nvPicPr>
          <p:cNvPr id="359" name="Google Shape;359;gc69333e776_0_198"/>
          <p:cNvPicPr preferRelativeResize="0"/>
          <p:nvPr/>
        </p:nvPicPr>
        <p:blipFill rotWithShape="1">
          <a:blip r:embed="rId3">
            <a:alphaModFix/>
          </a:blip>
          <a:srcRect b="0" l="0" r="0" t="0"/>
          <a:stretch/>
        </p:blipFill>
        <p:spPr>
          <a:xfrm>
            <a:off x="1168100" y="1316875"/>
            <a:ext cx="8978763" cy="48176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c69333e776_0_156"/>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Ability measures</a:t>
            </a:r>
            <a:endParaRPr/>
          </a:p>
        </p:txBody>
      </p:sp>
      <p:sp>
        <p:nvSpPr>
          <p:cNvPr id="366" name="Google Shape;366;gc69333e776_0_156"/>
          <p:cNvSpPr txBox="1"/>
          <p:nvPr>
            <p:ph idx="1" type="body"/>
          </p:nvPr>
        </p:nvSpPr>
        <p:spPr>
          <a:xfrm>
            <a:off x="399675" y="1348550"/>
            <a:ext cx="10515600" cy="47937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000"/>
              </a:spcBef>
              <a:spcAft>
                <a:spcPts val="0"/>
              </a:spcAft>
              <a:buSzPts val="1800"/>
              <a:buNone/>
            </a:pPr>
            <a:r>
              <a:rPr lang="de-DE" sz="3200"/>
              <a:t>Endogenous measures</a:t>
            </a:r>
            <a:endParaRPr sz="3200"/>
          </a:p>
          <a:p>
            <a:pPr indent="-419100" lvl="0" marL="457200" rtl="0" algn="l">
              <a:lnSpc>
                <a:spcPct val="150000"/>
              </a:lnSpc>
              <a:spcBef>
                <a:spcPts val="1000"/>
              </a:spcBef>
              <a:spcAft>
                <a:spcPts val="0"/>
              </a:spcAft>
              <a:buSzPts val="3000"/>
              <a:buChar char="●"/>
            </a:pPr>
            <a:r>
              <a:rPr i="1" lang="de-DE" sz="3200"/>
              <a:t>Ө</a:t>
            </a:r>
            <a:r>
              <a:rPr lang="de-DE" sz="3200"/>
              <a:t>(</a:t>
            </a:r>
            <a:r>
              <a:rPr i="1" lang="de-DE" sz="3200"/>
              <a:t>u</a:t>
            </a:r>
            <a:r>
              <a:rPr lang="de-DE" sz="3200"/>
              <a:t>): Test score of candidate </a:t>
            </a:r>
            <a:r>
              <a:rPr i="1" lang="de-DE" sz="3200"/>
              <a:t>u</a:t>
            </a:r>
            <a:endParaRPr sz="3200"/>
          </a:p>
          <a:p>
            <a:pPr indent="-419100" lvl="0" marL="457200" rtl="0" algn="l">
              <a:lnSpc>
                <a:spcPct val="150000"/>
              </a:lnSpc>
              <a:spcBef>
                <a:spcPts val="0"/>
              </a:spcBef>
              <a:spcAft>
                <a:spcPts val="0"/>
              </a:spcAft>
              <a:buSzPts val="3000"/>
              <a:buChar char="●"/>
            </a:pPr>
            <a:r>
              <a:rPr lang="de-DE" sz="3200"/>
              <a:t>Fit the function using logistic regression</a:t>
            </a:r>
            <a:endParaRPr sz="3200"/>
          </a:p>
          <a:p>
            <a:pPr indent="-419100" lvl="0" marL="457200" rtl="0" algn="l">
              <a:lnSpc>
                <a:spcPct val="150000"/>
              </a:lnSpc>
              <a:spcBef>
                <a:spcPts val="0"/>
              </a:spcBef>
              <a:spcAft>
                <a:spcPts val="0"/>
              </a:spcAft>
              <a:buSzPts val="3000"/>
              <a:buChar char="●"/>
            </a:pPr>
            <a:r>
              <a:rPr lang="de-DE" sz="3200"/>
              <a:t>Derive discrimination and difficulty values for each question</a:t>
            </a:r>
            <a:endParaRPr sz="3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c69333e776_0_207"/>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Ability measures</a:t>
            </a:r>
            <a:endParaRPr/>
          </a:p>
        </p:txBody>
      </p:sp>
      <p:sp>
        <p:nvSpPr>
          <p:cNvPr id="373" name="Google Shape;373;gc69333e776_0_207"/>
          <p:cNvSpPr txBox="1"/>
          <p:nvPr>
            <p:ph idx="1" type="body"/>
          </p:nvPr>
        </p:nvSpPr>
        <p:spPr>
          <a:xfrm>
            <a:off x="399675" y="1348550"/>
            <a:ext cx="10772100" cy="47937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000"/>
              </a:spcBef>
              <a:spcAft>
                <a:spcPts val="0"/>
              </a:spcAft>
              <a:buSzPts val="1800"/>
              <a:buNone/>
            </a:pPr>
            <a:r>
              <a:rPr lang="de-DE" sz="3200"/>
              <a:t>Exogenous measures</a:t>
            </a:r>
            <a:endParaRPr sz="3200"/>
          </a:p>
          <a:p>
            <a:pPr indent="-419100" lvl="0" marL="457200" rtl="0" algn="l">
              <a:lnSpc>
                <a:spcPct val="150000"/>
              </a:lnSpc>
              <a:spcBef>
                <a:spcPts val="1000"/>
              </a:spcBef>
              <a:spcAft>
                <a:spcPts val="0"/>
              </a:spcAft>
              <a:buSzPts val="3000"/>
              <a:buChar char="●"/>
            </a:pPr>
            <a:r>
              <a:rPr i="1" lang="de-DE" sz="3200"/>
              <a:t>Ө</a:t>
            </a:r>
            <a:r>
              <a:rPr lang="de-DE" sz="3200"/>
              <a:t>(</a:t>
            </a:r>
            <a:r>
              <a:rPr i="1" lang="de-DE" sz="3200"/>
              <a:t>u</a:t>
            </a:r>
            <a:r>
              <a:rPr lang="de-DE" sz="3200"/>
              <a:t>): Hourly wage of candidate </a:t>
            </a:r>
            <a:r>
              <a:rPr i="1" lang="de-DE" sz="3200"/>
              <a:t>u</a:t>
            </a:r>
            <a:r>
              <a:rPr lang="de-DE" sz="3200"/>
              <a:t> after taking the test</a:t>
            </a:r>
            <a:endParaRPr sz="3200"/>
          </a:p>
          <a:p>
            <a:pPr indent="-419100" lvl="0" marL="457200" rtl="0" algn="l">
              <a:lnSpc>
                <a:spcPct val="150000"/>
              </a:lnSpc>
              <a:spcBef>
                <a:spcPts val="0"/>
              </a:spcBef>
              <a:spcAft>
                <a:spcPts val="0"/>
              </a:spcAft>
              <a:buSzPts val="3000"/>
              <a:buChar char="●"/>
            </a:pPr>
            <a:r>
              <a:rPr lang="de-DE" sz="3200"/>
              <a:t>Use wage data from ODesk</a:t>
            </a:r>
            <a:endParaRPr sz="3200"/>
          </a:p>
          <a:p>
            <a:pPr indent="-431800" lvl="0" marL="457200" rtl="0" algn="l">
              <a:lnSpc>
                <a:spcPct val="150000"/>
              </a:lnSpc>
              <a:spcBef>
                <a:spcPts val="0"/>
              </a:spcBef>
              <a:spcAft>
                <a:spcPts val="0"/>
              </a:spcAft>
              <a:buSzPts val="3200"/>
              <a:buChar char="●"/>
            </a:pPr>
            <a:r>
              <a:rPr lang="de-DE" sz="3200"/>
              <a:t>More robust to cheating</a:t>
            </a:r>
            <a:endParaRPr sz="3200"/>
          </a:p>
          <a:p>
            <a:pPr indent="-419100" lvl="0" marL="457200" rtl="0" algn="l">
              <a:lnSpc>
                <a:spcPct val="150000"/>
              </a:lnSpc>
              <a:spcBef>
                <a:spcPts val="0"/>
              </a:spcBef>
              <a:spcAft>
                <a:spcPts val="0"/>
              </a:spcAft>
              <a:buSzPts val="3000"/>
              <a:buChar char="●"/>
            </a:pPr>
            <a:r>
              <a:rPr lang="de-DE" sz="3200"/>
              <a:t>Evaluates importance of skills in the marketplace</a:t>
            </a:r>
            <a:endParaRPr sz="3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c69333e776_0_218"/>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STEP cost</a:t>
            </a:r>
            <a:endParaRPr/>
          </a:p>
        </p:txBody>
      </p:sp>
      <p:sp>
        <p:nvSpPr>
          <p:cNvPr id="380" name="Google Shape;380;gc69333e776_0_218"/>
          <p:cNvSpPr txBox="1"/>
          <p:nvPr>
            <p:ph idx="1" type="body"/>
          </p:nvPr>
        </p:nvSpPr>
        <p:spPr>
          <a:xfrm>
            <a:off x="399675" y="1348550"/>
            <a:ext cx="10772100" cy="4793700"/>
          </a:xfrm>
          <a:prstGeom prst="rect">
            <a:avLst/>
          </a:prstGeom>
          <a:noFill/>
          <a:ln>
            <a:noFill/>
          </a:ln>
        </p:spPr>
        <p:txBody>
          <a:bodyPr anchorCtr="0" anchor="t" bIns="45700" lIns="91425" spcFirstLastPara="1" rIns="91425" wrap="square" tIns="45700">
            <a:normAutofit/>
          </a:bodyPr>
          <a:lstStyle/>
          <a:p>
            <a:pPr indent="-419100" lvl="0" marL="457200" rtl="0" algn="l">
              <a:lnSpc>
                <a:spcPct val="150000"/>
              </a:lnSpc>
              <a:spcBef>
                <a:spcPts val="1000"/>
              </a:spcBef>
              <a:spcAft>
                <a:spcPts val="0"/>
              </a:spcAft>
              <a:buSzPts val="3000"/>
              <a:buChar char="●"/>
            </a:pPr>
            <a:r>
              <a:rPr lang="de-DE" sz="3200"/>
              <a:t>Using oDesk data</a:t>
            </a:r>
            <a:endParaRPr sz="3200"/>
          </a:p>
          <a:p>
            <a:pPr indent="-419100" lvl="0" marL="457200" rtl="0" algn="l">
              <a:lnSpc>
                <a:spcPct val="150000"/>
              </a:lnSpc>
              <a:spcBef>
                <a:spcPts val="0"/>
              </a:spcBef>
              <a:spcAft>
                <a:spcPts val="0"/>
              </a:spcAft>
              <a:buSzPts val="3000"/>
              <a:buChar char="●"/>
            </a:pPr>
            <a:r>
              <a:rPr lang="de-DE" sz="3200"/>
              <a:t>Question cost</a:t>
            </a:r>
            <a:endParaRPr sz="3200"/>
          </a:p>
          <a:p>
            <a:pPr indent="-419100" lvl="1" marL="914400" rtl="0" algn="l">
              <a:lnSpc>
                <a:spcPct val="150000"/>
              </a:lnSpc>
              <a:spcBef>
                <a:spcPts val="0"/>
              </a:spcBef>
              <a:spcAft>
                <a:spcPts val="0"/>
              </a:spcAft>
              <a:buSzPts val="3000"/>
              <a:buChar char="○"/>
            </a:pPr>
            <a:r>
              <a:rPr lang="de-DE" sz="3200"/>
              <a:t>Static question bank licensing: $10 per question</a:t>
            </a:r>
            <a:endParaRPr sz="3200"/>
          </a:p>
          <a:p>
            <a:pPr indent="-419100" lvl="1" marL="914400" rtl="0" algn="l">
              <a:lnSpc>
                <a:spcPct val="150000"/>
              </a:lnSpc>
              <a:spcBef>
                <a:spcPts val="0"/>
              </a:spcBef>
              <a:spcAft>
                <a:spcPts val="0"/>
              </a:spcAft>
              <a:buSzPts val="3000"/>
              <a:buChar char="○"/>
            </a:pPr>
            <a:r>
              <a:rPr lang="de-DE" sz="3200"/>
              <a:t>STEP: $4 per question</a:t>
            </a:r>
            <a:endParaRPr sz="3200"/>
          </a:p>
          <a:p>
            <a:pPr indent="-419100" lvl="1" marL="914400" rtl="0" algn="l">
              <a:lnSpc>
                <a:spcPct val="150000"/>
              </a:lnSpc>
              <a:spcBef>
                <a:spcPts val="0"/>
              </a:spcBef>
              <a:spcAft>
                <a:spcPts val="0"/>
              </a:spcAft>
              <a:buSzPts val="3000"/>
              <a:buChar char="○"/>
            </a:pPr>
            <a:r>
              <a:rPr lang="de-DE" sz="3200"/>
              <a:t>Create question “from scratch” (IKM data): $25 per question</a:t>
            </a:r>
            <a:endParaRPr sz="3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c69333e776_0_225"/>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STEP performance</a:t>
            </a:r>
            <a:endParaRPr/>
          </a:p>
        </p:txBody>
      </p:sp>
      <p:sp>
        <p:nvSpPr>
          <p:cNvPr id="387" name="Google Shape;387;gc69333e776_0_225"/>
          <p:cNvSpPr txBox="1"/>
          <p:nvPr>
            <p:ph idx="1" type="body"/>
          </p:nvPr>
        </p:nvSpPr>
        <p:spPr>
          <a:xfrm>
            <a:off x="399675" y="1348550"/>
            <a:ext cx="10772100" cy="4793700"/>
          </a:xfrm>
          <a:prstGeom prst="rect">
            <a:avLst/>
          </a:prstGeom>
          <a:noFill/>
          <a:ln>
            <a:noFill/>
          </a:ln>
        </p:spPr>
        <p:txBody>
          <a:bodyPr anchorCtr="0" anchor="t" bIns="45700" lIns="91425" spcFirstLastPara="1" rIns="91425" wrap="square" tIns="45700">
            <a:normAutofit/>
          </a:bodyPr>
          <a:lstStyle/>
          <a:p>
            <a:pPr indent="-419100" lvl="0" marL="457200" rtl="0" algn="l">
              <a:lnSpc>
                <a:spcPct val="150000"/>
              </a:lnSpc>
              <a:spcBef>
                <a:spcPts val="1000"/>
              </a:spcBef>
              <a:spcAft>
                <a:spcPts val="0"/>
              </a:spcAft>
              <a:buSzPts val="3000"/>
              <a:buChar char="●"/>
            </a:pPr>
            <a:r>
              <a:rPr lang="de-DE" sz="3200"/>
              <a:t>Question quality (Java test example)</a:t>
            </a:r>
            <a:endParaRPr sz="3200"/>
          </a:p>
          <a:p>
            <a:pPr indent="-419100" lvl="0" marL="457200" rtl="0" algn="l">
              <a:lnSpc>
                <a:spcPct val="150000"/>
              </a:lnSpc>
              <a:spcBef>
                <a:spcPts val="0"/>
              </a:spcBef>
              <a:spcAft>
                <a:spcPts val="0"/>
              </a:spcAft>
              <a:buSzPts val="3000"/>
              <a:buChar char="●"/>
            </a:pPr>
            <a:r>
              <a:rPr lang="de-DE" sz="3200"/>
              <a:t>Static Question Bank: 87% acceptance rate</a:t>
            </a:r>
            <a:endParaRPr sz="3200"/>
          </a:p>
          <a:p>
            <a:pPr indent="-419100" lvl="0" marL="457200" rtl="0" algn="l">
              <a:lnSpc>
                <a:spcPct val="150000"/>
              </a:lnSpc>
              <a:spcBef>
                <a:spcPts val="0"/>
              </a:spcBef>
              <a:spcAft>
                <a:spcPts val="0"/>
              </a:spcAft>
              <a:buSzPts val="3000"/>
              <a:buChar char="●"/>
            </a:pPr>
            <a:r>
              <a:rPr lang="de-DE" sz="3200"/>
              <a:t>STEP generated questions: 89% acceptance rate</a:t>
            </a:r>
            <a:endParaRPr sz="3200"/>
          </a:p>
        </p:txBody>
      </p:sp>
      <p:pic>
        <p:nvPicPr>
          <p:cNvPr id="388" name="Google Shape;388;gc69333e776_0_225"/>
          <p:cNvPicPr preferRelativeResize="0"/>
          <p:nvPr/>
        </p:nvPicPr>
        <p:blipFill rotWithShape="1">
          <a:blip r:embed="rId3">
            <a:alphaModFix/>
          </a:blip>
          <a:srcRect b="0" l="0" r="0" t="0"/>
          <a:stretch/>
        </p:blipFill>
        <p:spPr>
          <a:xfrm>
            <a:off x="888241" y="3626750"/>
            <a:ext cx="9538475" cy="2431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c69333e776_0_162"/>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STEP</a:t>
            </a:r>
            <a:endParaRPr/>
          </a:p>
        </p:txBody>
      </p:sp>
      <p:sp>
        <p:nvSpPr>
          <p:cNvPr id="395" name="Google Shape;395;gc69333e776_0_162"/>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393700" lvl="0" marL="457200" rtl="0" algn="l">
              <a:lnSpc>
                <a:spcPct val="150000"/>
              </a:lnSpc>
              <a:spcBef>
                <a:spcPts val="1000"/>
              </a:spcBef>
              <a:spcAft>
                <a:spcPts val="0"/>
              </a:spcAft>
              <a:buSzPts val="2600"/>
              <a:buChar char="●"/>
            </a:pPr>
            <a:r>
              <a:rPr lang="de-DE" sz="2800"/>
              <a:t>System that continuously generates new questions</a:t>
            </a:r>
            <a:endParaRPr sz="2800"/>
          </a:p>
          <a:p>
            <a:pPr indent="-393700" lvl="0" marL="457200" rtl="0" algn="l">
              <a:lnSpc>
                <a:spcPct val="150000"/>
              </a:lnSpc>
              <a:spcBef>
                <a:spcPts val="0"/>
              </a:spcBef>
              <a:spcAft>
                <a:spcPts val="0"/>
              </a:spcAft>
              <a:buSzPts val="2600"/>
              <a:buChar char="●"/>
            </a:pPr>
            <a:r>
              <a:rPr lang="de-DE" sz="2800"/>
              <a:t>Makes tests more cheating-proof</a:t>
            </a:r>
            <a:endParaRPr sz="2800"/>
          </a:p>
          <a:p>
            <a:pPr indent="-393700" lvl="0" marL="457200" rtl="0" algn="l">
              <a:lnSpc>
                <a:spcPct val="150000"/>
              </a:lnSpc>
              <a:spcBef>
                <a:spcPts val="0"/>
              </a:spcBef>
              <a:spcAft>
                <a:spcPts val="0"/>
              </a:spcAft>
              <a:buSzPts val="2600"/>
              <a:buChar char="●"/>
            </a:pPr>
            <a:r>
              <a:rPr lang="de-DE" sz="2800"/>
              <a:t>Assesses test quality with real-market performance data</a:t>
            </a:r>
            <a:endParaRPr sz="2800"/>
          </a:p>
          <a:p>
            <a:pPr indent="-393700" lvl="0" marL="457200" rtl="0" algn="l">
              <a:lnSpc>
                <a:spcPct val="150000"/>
              </a:lnSpc>
              <a:spcBef>
                <a:spcPts val="0"/>
              </a:spcBef>
              <a:spcAft>
                <a:spcPts val="0"/>
              </a:spcAft>
              <a:buSzPts val="2600"/>
              <a:buChar char="●"/>
            </a:pPr>
            <a:r>
              <a:rPr lang="de-DE" sz="2800"/>
              <a:t>Identify potential errors or ambiguities</a:t>
            </a:r>
            <a:endParaRPr sz="2800"/>
          </a:p>
          <a:p>
            <a:pPr indent="-393700" lvl="0" marL="457200" rtl="0" algn="l">
              <a:lnSpc>
                <a:spcPct val="150000"/>
              </a:lnSpc>
              <a:spcBef>
                <a:spcPts val="0"/>
              </a:spcBef>
              <a:spcAft>
                <a:spcPts val="0"/>
              </a:spcAft>
              <a:buSzPts val="2600"/>
              <a:buChar char="●"/>
            </a:pPr>
            <a:r>
              <a:rPr lang="de-DE" sz="2800"/>
              <a:t>Is of equal or higher quality with existing tests</a:t>
            </a:r>
            <a:endParaRPr sz="2800"/>
          </a:p>
          <a:p>
            <a:pPr indent="-393700" lvl="0" marL="457200" rtl="0" algn="l">
              <a:lnSpc>
                <a:spcPct val="150000"/>
              </a:lnSpc>
              <a:spcBef>
                <a:spcPts val="0"/>
              </a:spcBef>
              <a:spcAft>
                <a:spcPts val="0"/>
              </a:spcAft>
              <a:buSzPts val="2600"/>
              <a:buChar char="●"/>
            </a:pPr>
            <a:r>
              <a:rPr lang="de-DE" sz="2800"/>
              <a:t>Cheaper to generate questions than licensing</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c69333e776_0_168"/>
          <p:cNvSpPr txBox="1"/>
          <p:nvPr>
            <p:ph idx="1" type="body"/>
          </p:nvPr>
        </p:nvSpPr>
        <p:spPr>
          <a:xfrm>
            <a:off x="399675" y="299975"/>
            <a:ext cx="11380500" cy="5842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SzPts val="1800"/>
              <a:buNone/>
            </a:pPr>
            <a:r>
              <a:rPr lang="de-DE" sz="4500">
                <a:solidFill>
                  <a:srgbClr val="000000"/>
                </a:solidFill>
                <a:latin typeface="Arial"/>
                <a:ea typeface="Arial"/>
                <a:cs typeface="Arial"/>
                <a:sym typeface="Arial"/>
              </a:rPr>
              <a:t>What would the ability to find and</a:t>
            </a:r>
            <a:endParaRPr sz="4500">
              <a:solidFill>
                <a:srgbClr val="000000"/>
              </a:solidFill>
              <a:latin typeface="Arial"/>
              <a:ea typeface="Arial"/>
              <a:cs typeface="Arial"/>
              <a:sym typeface="Arial"/>
            </a:endParaRPr>
          </a:p>
          <a:p>
            <a:pPr indent="0" lvl="0" marL="0" rtl="0" algn="ctr">
              <a:lnSpc>
                <a:spcPct val="90000"/>
              </a:lnSpc>
              <a:spcBef>
                <a:spcPts val="1000"/>
              </a:spcBef>
              <a:spcAft>
                <a:spcPts val="0"/>
              </a:spcAft>
              <a:buSzPts val="1800"/>
              <a:buNone/>
            </a:pPr>
            <a:r>
              <a:rPr lang="de-DE" sz="4500">
                <a:solidFill>
                  <a:srgbClr val="000000"/>
                </a:solidFill>
                <a:latin typeface="Arial"/>
                <a:ea typeface="Arial"/>
                <a:cs typeface="Arial"/>
                <a:sym typeface="Arial"/>
              </a:rPr>
              <a:t>engage experts allow you to do?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c694963bf3_0_8"/>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de-DE"/>
              <a:t>Knowledge Graph: Things not Strings</a:t>
            </a:r>
            <a:endParaRPr/>
          </a:p>
        </p:txBody>
      </p:sp>
      <p:pic>
        <p:nvPicPr>
          <p:cNvPr id="126" name="Google Shape;126;gc694963bf3_0_8"/>
          <p:cNvPicPr preferRelativeResize="0"/>
          <p:nvPr/>
        </p:nvPicPr>
        <p:blipFill rotWithShape="1">
          <a:blip r:embed="rId3">
            <a:alphaModFix/>
          </a:blip>
          <a:srcRect b="0" l="0" r="0" t="1826"/>
          <a:stretch/>
        </p:blipFill>
        <p:spPr>
          <a:xfrm>
            <a:off x="1349375" y="1308775"/>
            <a:ext cx="8616200" cy="457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c694963bf3_0_14"/>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Still incomplete...</a:t>
            </a:r>
            <a:endParaRPr/>
          </a:p>
        </p:txBody>
      </p:sp>
      <p:sp>
        <p:nvSpPr>
          <p:cNvPr id="133" name="Google Shape;133;gc694963bf3_0_14"/>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de-DE" sz="2650">
                <a:solidFill>
                  <a:srgbClr val="000000"/>
                </a:solidFill>
                <a:latin typeface="Arial"/>
                <a:ea typeface="Arial"/>
                <a:cs typeface="Arial"/>
                <a:sym typeface="Arial"/>
              </a:rPr>
              <a:t>“Symptom of strep throat”</a:t>
            </a:r>
            <a:endParaRPr sz="265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de-DE" sz="2650">
                <a:solidFill>
                  <a:srgbClr val="000000"/>
                </a:solidFill>
                <a:latin typeface="Arial"/>
                <a:ea typeface="Arial"/>
                <a:cs typeface="Arial"/>
                <a:sym typeface="Arial"/>
              </a:rPr>
              <a:t>“Side effects of treximet”</a:t>
            </a:r>
            <a:endParaRPr sz="265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de-DE" sz="2650">
                <a:solidFill>
                  <a:srgbClr val="000000"/>
                </a:solidFill>
                <a:latin typeface="Arial"/>
                <a:ea typeface="Arial"/>
                <a:cs typeface="Arial"/>
                <a:sym typeface="Arial"/>
              </a:rPr>
              <a:t>“Who is Cristiano Ronaldo dating</a:t>
            </a:r>
            <a:endParaRPr sz="265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de-DE" sz="2650">
                <a:solidFill>
                  <a:srgbClr val="000000"/>
                </a:solidFill>
                <a:latin typeface="Arial"/>
                <a:ea typeface="Arial"/>
                <a:cs typeface="Arial"/>
                <a:sym typeface="Arial"/>
              </a:rPr>
              <a:t>“When is Jay Z playing in New York”</a:t>
            </a:r>
            <a:endParaRPr sz="265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de-DE" sz="2650">
                <a:solidFill>
                  <a:srgbClr val="000000"/>
                </a:solidFill>
                <a:latin typeface="Arial"/>
                <a:ea typeface="Arial"/>
                <a:cs typeface="Arial"/>
                <a:sym typeface="Arial"/>
              </a:rPr>
              <a:t>“What is the customer service number for Google”</a:t>
            </a:r>
            <a:endParaRPr sz="265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de-DE" sz="2650">
                <a:solidFill>
                  <a:srgbClr val="000000"/>
                </a:solidFill>
                <a:latin typeface="Arial"/>
                <a:ea typeface="Arial"/>
                <a:cs typeface="Arial"/>
                <a:sym typeface="Arial"/>
              </a:rPr>
              <a:t>...</a:t>
            </a:r>
            <a:endParaRPr sz="265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c694963bf3_0_26"/>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de-DE"/>
              <a:t>Quizz</a:t>
            </a:r>
            <a:endParaRPr/>
          </a:p>
        </p:txBody>
      </p:sp>
      <p:pic>
        <p:nvPicPr>
          <p:cNvPr id="140" name="Google Shape;140;gc694963bf3_0_26"/>
          <p:cNvPicPr preferRelativeResize="0"/>
          <p:nvPr/>
        </p:nvPicPr>
        <p:blipFill rotWithShape="1">
          <a:blip r:embed="rId3">
            <a:alphaModFix/>
          </a:blip>
          <a:srcRect b="18378" l="2321" r="3684" t="4459"/>
          <a:stretch/>
        </p:blipFill>
        <p:spPr>
          <a:xfrm>
            <a:off x="3564375" y="1809975"/>
            <a:ext cx="4186200" cy="392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c694963bf3_0_32"/>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Calibration vs. Collection</a:t>
            </a:r>
            <a:endParaRPr/>
          </a:p>
        </p:txBody>
      </p:sp>
      <p:sp>
        <p:nvSpPr>
          <p:cNvPr id="147" name="Google Shape;147;gc694963bf3_0_32"/>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000"/>
              </a:spcBef>
              <a:spcAft>
                <a:spcPts val="0"/>
              </a:spcAft>
              <a:buSzPts val="2400"/>
              <a:buChar char="●"/>
            </a:pPr>
            <a:r>
              <a:rPr lang="de-DE" sz="2400">
                <a:solidFill>
                  <a:srgbClr val="FF0000"/>
                </a:solidFill>
              </a:rPr>
              <a:t>Calibration</a:t>
            </a:r>
            <a:r>
              <a:rPr lang="de-DE" sz="2400"/>
              <a:t> questions (known answer): Evaluating user competence on topic at hand</a:t>
            </a:r>
            <a:endParaRPr sz="2400"/>
          </a:p>
          <a:p>
            <a:pPr indent="-381000" lvl="0" marL="457200" rtl="0" algn="l">
              <a:lnSpc>
                <a:spcPct val="115000"/>
              </a:lnSpc>
              <a:spcBef>
                <a:spcPts val="0"/>
              </a:spcBef>
              <a:spcAft>
                <a:spcPts val="0"/>
              </a:spcAft>
              <a:buSzPts val="2400"/>
              <a:buChar char="●"/>
            </a:pPr>
            <a:r>
              <a:rPr lang="de-DE" sz="2400">
                <a:solidFill>
                  <a:srgbClr val="FF0000"/>
                </a:solidFill>
              </a:rPr>
              <a:t>Collection </a:t>
            </a:r>
            <a:r>
              <a:rPr lang="de-DE" sz="2400"/>
              <a:t>questions (unknown answer): Asking questions for things we do not know</a:t>
            </a:r>
            <a:endParaRPr sz="2400"/>
          </a:p>
          <a:p>
            <a:pPr indent="-381000" lvl="0" marL="457200" rtl="0" algn="l">
              <a:lnSpc>
                <a:spcPct val="115000"/>
              </a:lnSpc>
              <a:spcBef>
                <a:spcPts val="0"/>
              </a:spcBef>
              <a:spcAft>
                <a:spcPts val="0"/>
              </a:spcAft>
              <a:buSzPts val="2400"/>
              <a:buChar char="●"/>
            </a:pPr>
            <a:r>
              <a:rPr lang="de-DE" sz="2400"/>
              <a:t>Trust more answers coming from competent users</a:t>
            </a:r>
            <a:endParaRPr sz="2400"/>
          </a:p>
          <a:p>
            <a:pPr indent="0" lvl="0" marL="0" rtl="0" algn="l">
              <a:lnSpc>
                <a:spcPct val="115000"/>
              </a:lnSpc>
              <a:spcBef>
                <a:spcPts val="1000"/>
              </a:spcBef>
              <a:spcAft>
                <a:spcPts val="0"/>
              </a:spcAft>
              <a:buSzPts val="1800"/>
              <a:buNone/>
            </a:pPr>
            <a:r>
              <a:t/>
            </a:r>
            <a:endParaRPr sz="2400"/>
          </a:p>
          <a:p>
            <a:pPr indent="0" lvl="0" marL="0" rtl="0" algn="ctr">
              <a:lnSpc>
                <a:spcPct val="115000"/>
              </a:lnSpc>
              <a:spcBef>
                <a:spcPts val="1000"/>
              </a:spcBef>
              <a:spcAft>
                <a:spcPts val="0"/>
              </a:spcAft>
              <a:buSzPts val="1800"/>
              <a:buNone/>
            </a:pPr>
            <a:r>
              <a:rPr b="1" lang="de-DE" sz="2400"/>
              <a:t>Tradeoff</a:t>
            </a:r>
            <a:endParaRPr b="1" sz="2400"/>
          </a:p>
          <a:p>
            <a:pPr indent="0" lvl="0" marL="0" rtl="0" algn="ctr">
              <a:lnSpc>
                <a:spcPct val="115000"/>
              </a:lnSpc>
              <a:spcBef>
                <a:spcPts val="1000"/>
              </a:spcBef>
              <a:spcAft>
                <a:spcPts val="0"/>
              </a:spcAft>
              <a:buSzPts val="1800"/>
              <a:buNone/>
            </a:pPr>
            <a:r>
              <a:rPr lang="de-DE" sz="2400"/>
              <a:t>Learn more about user quality vs. getting answers</a:t>
            </a:r>
            <a:endParaRPr sz="2400"/>
          </a:p>
          <a:p>
            <a:pPr indent="0" lvl="0" marL="0" rtl="0" algn="ctr">
              <a:lnSpc>
                <a:spcPct val="115000"/>
              </a:lnSpc>
              <a:spcBef>
                <a:spcPts val="1000"/>
              </a:spcBef>
              <a:spcAft>
                <a:spcPts val="0"/>
              </a:spcAft>
              <a:buSzPts val="1800"/>
              <a:buNone/>
            </a:pPr>
            <a:r>
              <a:rPr i="1" lang="de-DE" sz="2400"/>
              <a:t>(technical solution: use a Markov Decision Process)</a:t>
            </a:r>
            <a:endParaRPr i="1"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c694963bf3_0_38"/>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Challenges</a:t>
            </a:r>
            <a:endParaRPr/>
          </a:p>
        </p:txBody>
      </p:sp>
      <p:sp>
        <p:nvSpPr>
          <p:cNvPr id="154" name="Google Shape;154;gc694963bf3_0_38"/>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406400" lvl="0" marL="457200" rtl="0" algn="l">
              <a:lnSpc>
                <a:spcPct val="200000"/>
              </a:lnSpc>
              <a:spcBef>
                <a:spcPts val="1000"/>
              </a:spcBef>
              <a:spcAft>
                <a:spcPts val="0"/>
              </a:spcAft>
              <a:buSzPts val="2800"/>
              <a:buChar char="●"/>
            </a:pPr>
            <a:r>
              <a:rPr lang="de-DE" sz="2800"/>
              <a:t>Why would </a:t>
            </a:r>
            <a:r>
              <a:rPr lang="de-DE" sz="2800">
                <a:solidFill>
                  <a:srgbClr val="FF0000"/>
                </a:solidFill>
              </a:rPr>
              <a:t>anyone </a:t>
            </a:r>
            <a:r>
              <a:rPr lang="de-DE" sz="2800"/>
              <a:t>come and play this game?</a:t>
            </a:r>
            <a:endParaRPr sz="2800"/>
          </a:p>
          <a:p>
            <a:pPr indent="-406400" lvl="0" marL="457200" rtl="0" algn="l">
              <a:lnSpc>
                <a:spcPct val="200000"/>
              </a:lnSpc>
              <a:spcBef>
                <a:spcPts val="0"/>
              </a:spcBef>
              <a:spcAft>
                <a:spcPts val="0"/>
              </a:spcAft>
              <a:buSzPts val="2800"/>
              <a:buChar char="●"/>
            </a:pPr>
            <a:r>
              <a:rPr lang="de-DE" sz="2800"/>
              <a:t>Why would </a:t>
            </a:r>
            <a:r>
              <a:rPr lang="de-DE" sz="2800">
                <a:solidFill>
                  <a:srgbClr val="FF0000"/>
                </a:solidFill>
              </a:rPr>
              <a:t>knowledgeable </a:t>
            </a:r>
            <a:r>
              <a:rPr lang="de-DE" sz="2800"/>
              <a:t>users come?</a:t>
            </a:r>
            <a:endParaRPr sz="2800"/>
          </a:p>
          <a:p>
            <a:pPr indent="-406400" lvl="0" marL="457200" rtl="0" algn="l">
              <a:lnSpc>
                <a:spcPct val="200000"/>
              </a:lnSpc>
              <a:spcBef>
                <a:spcPts val="0"/>
              </a:spcBef>
              <a:spcAft>
                <a:spcPts val="0"/>
              </a:spcAft>
              <a:buSzPts val="2800"/>
              <a:buChar char="●"/>
            </a:pPr>
            <a:r>
              <a:rPr lang="de-DE" sz="2800"/>
              <a:t>Wouldn’t it be simpler to </a:t>
            </a:r>
            <a:r>
              <a:rPr lang="de-DE" sz="2800">
                <a:solidFill>
                  <a:srgbClr val="FF0000"/>
                </a:solidFill>
              </a:rPr>
              <a:t>just pay</a:t>
            </a:r>
            <a:r>
              <a:rPr lang="de-DE" sz="2800"/>
              <a:t>?</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c694963bf3_0_44"/>
          <p:cNvSpPr txBox="1"/>
          <p:nvPr>
            <p:ph type="title"/>
          </p:nvPr>
        </p:nvSpPr>
        <p:spPr>
          <a:xfrm>
            <a:off x="399674" y="365125"/>
            <a:ext cx="10515600" cy="772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de-DE"/>
              <a:t>Attracting Visitors: Ad Campaigns</a:t>
            </a:r>
            <a:endParaRPr/>
          </a:p>
        </p:txBody>
      </p:sp>
      <p:pic>
        <p:nvPicPr>
          <p:cNvPr id="161" name="Google Shape;161;gc694963bf3_0_44"/>
          <p:cNvPicPr preferRelativeResize="0"/>
          <p:nvPr/>
        </p:nvPicPr>
        <p:blipFill rotWithShape="1">
          <a:blip r:embed="rId3">
            <a:alphaModFix/>
          </a:blip>
          <a:srcRect b="0" l="0" r="0" t="12433"/>
          <a:stretch/>
        </p:blipFill>
        <p:spPr>
          <a:xfrm>
            <a:off x="2836375" y="2511487"/>
            <a:ext cx="5642200" cy="198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2021-02-08T21:30:42Z</dcterms:created>
  <dc:creator>Ann-Katrin Reuel</dc:creator>
</cp:coreProperties>
</file>